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6.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675" r:id="rId3"/>
    <p:sldMasterId id="2147483688" r:id="rId4"/>
    <p:sldMasterId id="2147483701" r:id="rId5"/>
    <p:sldMasterId id="2147483714" r:id="rId6"/>
    <p:sldMasterId id="2147483727" r:id="rId7"/>
  </p:sldMasterIdLst>
  <p:notesMasterIdLst>
    <p:notesMasterId r:id="rId25"/>
  </p:notesMasterIdLst>
  <p:handoutMasterIdLst>
    <p:handoutMasterId r:id="rId26"/>
  </p:handoutMasterIdLst>
  <p:sldIdLst>
    <p:sldId id="257" r:id="rId8"/>
    <p:sldId id="258" r:id="rId9"/>
    <p:sldId id="288" r:id="rId10"/>
    <p:sldId id="289" r:id="rId11"/>
    <p:sldId id="291" r:id="rId12"/>
    <p:sldId id="292" r:id="rId13"/>
    <p:sldId id="293" r:id="rId14"/>
    <p:sldId id="294" r:id="rId15"/>
    <p:sldId id="324" r:id="rId16"/>
    <p:sldId id="296" r:id="rId17"/>
    <p:sldId id="297" r:id="rId18"/>
    <p:sldId id="298" r:id="rId19"/>
    <p:sldId id="299" r:id="rId20"/>
    <p:sldId id="325" r:id="rId21"/>
    <p:sldId id="326" r:id="rId22"/>
    <p:sldId id="322" r:id="rId23"/>
    <p:sldId id="323" r:id="rId2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2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835" autoAdjust="0"/>
    <p:restoredTop sz="94833" autoAdjust="0"/>
  </p:normalViewPr>
  <p:slideViewPr>
    <p:cSldViewPr>
      <p:cViewPr varScale="1">
        <p:scale>
          <a:sx n="65" d="100"/>
          <a:sy n="65" d="100"/>
        </p:scale>
        <p:origin x="1038" y="60"/>
      </p:cViewPr>
      <p:guideLst>
        <p:guide orient="horz" pos="2160"/>
        <p:guide pos="2880"/>
      </p:guideLst>
    </p:cSldViewPr>
  </p:slideViewPr>
  <p:outlineViewPr>
    <p:cViewPr>
      <p:scale>
        <a:sx n="33" d="100"/>
        <a:sy n="33" d="100"/>
      </p:scale>
      <p:origin x="0" y="72"/>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12" d="100"/>
          <a:sy n="112" d="100"/>
        </p:scale>
        <p:origin x="-348" y="-84"/>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2" y="2"/>
            <a:ext cx="3170238" cy="479425"/>
          </a:xfrm>
          <a:prstGeom prst="rect">
            <a:avLst/>
          </a:prstGeom>
          <a:noFill/>
          <a:ln w="9525">
            <a:noFill/>
            <a:miter lim="800000"/>
            <a:headEnd/>
            <a:tailEnd/>
          </a:ln>
        </p:spPr>
        <p:txBody>
          <a:bodyPr vert="horz" wrap="square" lIns="96637" tIns="48319" rIns="96637" bIns="48319" numCol="1" anchor="t" anchorCtr="0" compatLnSpc="1">
            <a:prstTxWarp prst="textNoShape">
              <a:avLst/>
            </a:prstTxWarp>
          </a:bodyPr>
          <a:lstStyle>
            <a:lvl1pPr defTabSz="966541">
              <a:defRPr sz="1300" dirty="0" smtClean="0"/>
            </a:lvl1pPr>
          </a:lstStyle>
          <a:p>
            <a:pPr>
              <a:defRPr/>
            </a:pPr>
            <a:endParaRPr lang="en-US" dirty="0"/>
          </a:p>
        </p:txBody>
      </p:sp>
      <p:sp>
        <p:nvSpPr>
          <p:cNvPr id="24579" name="Rectangle 3"/>
          <p:cNvSpPr>
            <a:spLocks noGrp="1" noChangeArrowheads="1"/>
          </p:cNvSpPr>
          <p:nvPr>
            <p:ph type="dt" sz="quarter" idx="1"/>
          </p:nvPr>
        </p:nvSpPr>
        <p:spPr bwMode="auto">
          <a:xfrm>
            <a:off x="4143375" y="2"/>
            <a:ext cx="3170238" cy="479425"/>
          </a:xfrm>
          <a:prstGeom prst="rect">
            <a:avLst/>
          </a:prstGeom>
          <a:noFill/>
          <a:ln w="9525">
            <a:noFill/>
            <a:miter lim="800000"/>
            <a:headEnd/>
            <a:tailEnd/>
          </a:ln>
        </p:spPr>
        <p:txBody>
          <a:bodyPr vert="horz" wrap="square" lIns="96637" tIns="48319" rIns="96637" bIns="48319" numCol="1" anchor="t" anchorCtr="0" compatLnSpc="1">
            <a:prstTxWarp prst="textNoShape">
              <a:avLst/>
            </a:prstTxWarp>
          </a:bodyPr>
          <a:lstStyle>
            <a:lvl1pPr algn="r" defTabSz="966541">
              <a:defRPr sz="1300" dirty="0" smtClean="0"/>
            </a:lvl1pPr>
          </a:lstStyle>
          <a:p>
            <a:pPr>
              <a:defRPr/>
            </a:pPr>
            <a:endParaRPr lang="en-US" dirty="0"/>
          </a:p>
        </p:txBody>
      </p:sp>
      <p:sp>
        <p:nvSpPr>
          <p:cNvPr id="24580" name="Rectangle 4"/>
          <p:cNvSpPr>
            <a:spLocks noGrp="1" noChangeArrowheads="1"/>
          </p:cNvSpPr>
          <p:nvPr>
            <p:ph type="ftr" sz="quarter" idx="2"/>
          </p:nvPr>
        </p:nvSpPr>
        <p:spPr bwMode="auto">
          <a:xfrm>
            <a:off x="2" y="9120190"/>
            <a:ext cx="3170238" cy="479425"/>
          </a:xfrm>
          <a:prstGeom prst="rect">
            <a:avLst/>
          </a:prstGeom>
          <a:noFill/>
          <a:ln w="9525">
            <a:noFill/>
            <a:miter lim="800000"/>
            <a:headEnd/>
            <a:tailEnd/>
          </a:ln>
        </p:spPr>
        <p:txBody>
          <a:bodyPr vert="horz" wrap="square" lIns="96637" tIns="48319" rIns="96637" bIns="48319" numCol="1" anchor="b" anchorCtr="0" compatLnSpc="1">
            <a:prstTxWarp prst="textNoShape">
              <a:avLst/>
            </a:prstTxWarp>
          </a:bodyPr>
          <a:lstStyle>
            <a:lvl1pPr defTabSz="966541">
              <a:defRPr sz="1100" b="1" dirty="0" smtClean="0">
                <a:solidFill>
                  <a:schemeClr val="bg1"/>
                </a:solidFill>
                <a:effectLst>
                  <a:outerShdw blurRad="38100" dist="38100" dir="2700000" algn="tl">
                    <a:srgbClr val="C0C0C0"/>
                  </a:outerShdw>
                </a:effectLst>
              </a:defRPr>
            </a:lvl1pPr>
          </a:lstStyle>
          <a:p>
            <a:pPr>
              <a:defRPr/>
            </a:pPr>
            <a:r>
              <a:rPr lang="en-US" dirty="0"/>
              <a:t>Indochine Counsel | Business Law Practitioners           </a:t>
            </a:r>
          </a:p>
        </p:txBody>
      </p:sp>
      <p:sp>
        <p:nvSpPr>
          <p:cNvPr id="24581" name="Rectangle 5"/>
          <p:cNvSpPr>
            <a:spLocks noGrp="1" noChangeArrowheads="1"/>
          </p:cNvSpPr>
          <p:nvPr>
            <p:ph type="sldNum" sz="quarter" idx="3"/>
          </p:nvPr>
        </p:nvSpPr>
        <p:spPr bwMode="auto">
          <a:xfrm>
            <a:off x="4143375" y="9120190"/>
            <a:ext cx="3170238" cy="479425"/>
          </a:xfrm>
          <a:prstGeom prst="rect">
            <a:avLst/>
          </a:prstGeom>
          <a:noFill/>
          <a:ln w="9525">
            <a:noFill/>
            <a:miter lim="800000"/>
            <a:headEnd/>
            <a:tailEnd/>
          </a:ln>
        </p:spPr>
        <p:txBody>
          <a:bodyPr vert="horz" wrap="square" lIns="96637" tIns="48319" rIns="96637" bIns="48319" numCol="1" anchor="b" anchorCtr="0" compatLnSpc="1">
            <a:prstTxWarp prst="textNoShape">
              <a:avLst/>
            </a:prstTxWarp>
          </a:bodyPr>
          <a:lstStyle>
            <a:lvl1pPr algn="r" defTabSz="966541">
              <a:defRPr sz="1100" smtClean="0"/>
            </a:lvl1pPr>
          </a:lstStyle>
          <a:p>
            <a:pPr>
              <a:defRPr/>
            </a:pPr>
            <a:fld id="{EF46CEBA-1FCF-49AF-BD7F-CB0113DDD7A5}" type="slidenum">
              <a:rPr lang="en-US"/>
              <a:pPr>
                <a:defRPr/>
              </a:pPr>
              <a:t>‹#›</a:t>
            </a:fld>
            <a:endParaRPr lang="en-US" dirty="0"/>
          </a:p>
        </p:txBody>
      </p:sp>
    </p:spTree>
    <p:extLst>
      <p:ext uri="{BB962C8B-B14F-4D97-AF65-F5344CB8AC3E}">
        <p14:creationId xmlns:p14="http://schemas.microsoft.com/office/powerpoint/2010/main" val="325089095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2" y="2"/>
            <a:ext cx="3170238" cy="479425"/>
          </a:xfrm>
          <a:prstGeom prst="rect">
            <a:avLst/>
          </a:prstGeom>
          <a:noFill/>
          <a:ln w="9525">
            <a:noFill/>
            <a:miter lim="800000"/>
            <a:headEnd/>
            <a:tailEnd/>
          </a:ln>
        </p:spPr>
        <p:txBody>
          <a:bodyPr vert="horz" wrap="square" lIns="96637" tIns="48319" rIns="96637" bIns="48319" numCol="1" anchor="t" anchorCtr="0" compatLnSpc="1">
            <a:prstTxWarp prst="textNoShape">
              <a:avLst/>
            </a:prstTxWarp>
          </a:bodyPr>
          <a:lstStyle>
            <a:lvl1pPr defTabSz="966541">
              <a:defRPr sz="1300" dirty="0" smtClean="0"/>
            </a:lvl1pPr>
          </a:lstStyle>
          <a:p>
            <a:pPr>
              <a:defRPr/>
            </a:pPr>
            <a:endParaRPr lang="en-US" dirty="0"/>
          </a:p>
        </p:txBody>
      </p:sp>
      <p:sp>
        <p:nvSpPr>
          <p:cNvPr id="17411" name="Rectangle 3"/>
          <p:cNvSpPr>
            <a:spLocks noGrp="1" noChangeArrowheads="1"/>
          </p:cNvSpPr>
          <p:nvPr>
            <p:ph type="dt" idx="1"/>
          </p:nvPr>
        </p:nvSpPr>
        <p:spPr bwMode="auto">
          <a:xfrm>
            <a:off x="4143375" y="2"/>
            <a:ext cx="3170238" cy="479425"/>
          </a:xfrm>
          <a:prstGeom prst="rect">
            <a:avLst/>
          </a:prstGeom>
          <a:noFill/>
          <a:ln w="9525">
            <a:noFill/>
            <a:miter lim="800000"/>
            <a:headEnd/>
            <a:tailEnd/>
          </a:ln>
        </p:spPr>
        <p:txBody>
          <a:bodyPr vert="horz" wrap="square" lIns="96637" tIns="48319" rIns="96637" bIns="48319" numCol="1" anchor="t" anchorCtr="0" compatLnSpc="1">
            <a:prstTxWarp prst="textNoShape">
              <a:avLst/>
            </a:prstTxWarp>
          </a:bodyPr>
          <a:lstStyle>
            <a:lvl1pPr algn="r" defTabSz="966541">
              <a:defRPr sz="1300" dirty="0" smtClean="0"/>
            </a:lvl1pPr>
          </a:lstStyle>
          <a:p>
            <a:pPr>
              <a:defRPr/>
            </a:pPr>
            <a:endParaRPr lang="en-US" dirty="0"/>
          </a:p>
        </p:txBody>
      </p:sp>
      <p:sp>
        <p:nvSpPr>
          <p:cNvPr id="3277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731839" y="4560891"/>
            <a:ext cx="5851525" cy="4319587"/>
          </a:xfrm>
          <a:prstGeom prst="rect">
            <a:avLst/>
          </a:prstGeom>
          <a:noFill/>
          <a:ln w="9525">
            <a:noFill/>
            <a:miter lim="800000"/>
            <a:headEnd/>
            <a:tailEnd/>
          </a:ln>
        </p:spPr>
        <p:txBody>
          <a:bodyPr vert="horz" wrap="square" lIns="96637" tIns="48319" rIns="96637" bIns="483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2" y="9120190"/>
            <a:ext cx="3170238" cy="479425"/>
          </a:xfrm>
          <a:prstGeom prst="rect">
            <a:avLst/>
          </a:prstGeom>
          <a:noFill/>
          <a:ln w="9525">
            <a:noFill/>
            <a:miter lim="800000"/>
            <a:headEnd/>
            <a:tailEnd/>
          </a:ln>
        </p:spPr>
        <p:txBody>
          <a:bodyPr vert="horz" wrap="square" lIns="96637" tIns="48319" rIns="96637" bIns="48319" numCol="1" anchor="b" anchorCtr="0" compatLnSpc="1">
            <a:prstTxWarp prst="textNoShape">
              <a:avLst/>
            </a:prstTxWarp>
          </a:bodyPr>
          <a:lstStyle>
            <a:lvl1pPr defTabSz="966541">
              <a:defRPr sz="1100" b="1" dirty="0" smtClean="0">
                <a:solidFill>
                  <a:schemeClr val="bg1"/>
                </a:solidFill>
                <a:effectLst>
                  <a:outerShdw blurRad="38100" dist="38100" dir="2700000" algn="tl">
                    <a:srgbClr val="C0C0C0"/>
                  </a:outerShdw>
                </a:effectLst>
              </a:defRPr>
            </a:lvl1pPr>
          </a:lstStyle>
          <a:p>
            <a:pPr>
              <a:defRPr/>
            </a:pPr>
            <a:r>
              <a:rPr lang="en-US" dirty="0"/>
              <a:t>Indochine Counsel | Business Law Practitioners           </a:t>
            </a:r>
          </a:p>
        </p:txBody>
      </p:sp>
      <p:sp>
        <p:nvSpPr>
          <p:cNvPr id="17415" name="Rectangle 7"/>
          <p:cNvSpPr>
            <a:spLocks noGrp="1" noChangeArrowheads="1"/>
          </p:cNvSpPr>
          <p:nvPr>
            <p:ph type="sldNum" sz="quarter" idx="5"/>
          </p:nvPr>
        </p:nvSpPr>
        <p:spPr bwMode="auto">
          <a:xfrm>
            <a:off x="4143375" y="9120190"/>
            <a:ext cx="3170238" cy="479425"/>
          </a:xfrm>
          <a:prstGeom prst="rect">
            <a:avLst/>
          </a:prstGeom>
          <a:noFill/>
          <a:ln w="9525">
            <a:noFill/>
            <a:miter lim="800000"/>
            <a:headEnd/>
            <a:tailEnd/>
          </a:ln>
        </p:spPr>
        <p:txBody>
          <a:bodyPr vert="horz" wrap="square" lIns="96637" tIns="48319" rIns="96637" bIns="48319" numCol="1" anchor="b" anchorCtr="0" compatLnSpc="1">
            <a:prstTxWarp prst="textNoShape">
              <a:avLst/>
            </a:prstTxWarp>
          </a:bodyPr>
          <a:lstStyle>
            <a:lvl1pPr algn="r" defTabSz="966541">
              <a:defRPr sz="1300" smtClean="0"/>
            </a:lvl1pPr>
          </a:lstStyle>
          <a:p>
            <a:pPr>
              <a:defRPr/>
            </a:pPr>
            <a:fld id="{6D5A8F44-18FC-40EF-B5E4-38459CACCBD3}" type="slidenum">
              <a:rPr lang="en-US"/>
              <a:pPr>
                <a:defRPr/>
              </a:pPr>
              <a:t>‹#›</a:t>
            </a:fld>
            <a:endParaRPr lang="en-US" dirty="0"/>
          </a:p>
        </p:txBody>
      </p:sp>
    </p:spTree>
    <p:extLst>
      <p:ext uri="{BB962C8B-B14F-4D97-AF65-F5344CB8AC3E}">
        <p14:creationId xmlns:p14="http://schemas.microsoft.com/office/powerpoint/2010/main" val="261941457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3795" name="Rectangle 7"/>
          <p:cNvSpPr>
            <a:spLocks noGrp="1" noChangeArrowheads="1"/>
          </p:cNvSpPr>
          <p:nvPr>
            <p:ph type="sldNum" sz="quarter" idx="5"/>
          </p:nvPr>
        </p:nvSpPr>
        <p:spPr>
          <a:noFill/>
        </p:spPr>
        <p:txBody>
          <a:bodyPr/>
          <a:lstStyle/>
          <a:p>
            <a:fld id="{34DF9A58-3648-4F35-8E80-842460B11CC1}" type="slidenum">
              <a:rPr lang="en-US"/>
              <a:pPr/>
              <a:t>1</a:t>
            </a:fld>
            <a:endParaRPr lang="en-US" dirty="0"/>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616280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10</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359776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11</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076862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12</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397642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13</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744904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14</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4308665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15</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184251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2</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563618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3</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739145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4</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741486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5</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167187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6</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67296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7</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819045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8</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288198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pPr>
              <a:defRPr/>
            </a:pPr>
            <a:r>
              <a:rPr lang="en-US" dirty="0"/>
              <a:t>Indochine Counsel | Business Law Practitioners           </a:t>
            </a:r>
          </a:p>
        </p:txBody>
      </p:sp>
      <p:sp>
        <p:nvSpPr>
          <p:cNvPr id="35843" name="Rectangle 7"/>
          <p:cNvSpPr>
            <a:spLocks noGrp="1" noChangeArrowheads="1"/>
          </p:cNvSpPr>
          <p:nvPr>
            <p:ph type="sldNum" sz="quarter" idx="5"/>
          </p:nvPr>
        </p:nvSpPr>
        <p:spPr>
          <a:noFill/>
        </p:spPr>
        <p:txBody>
          <a:bodyPr/>
          <a:lstStyle/>
          <a:p>
            <a:fld id="{5412615D-127A-473E-B9DA-9A3C31DA0454}" type="slidenum">
              <a:rPr lang="en-US"/>
              <a:pPr/>
              <a:t>9</a:t>
            </a:fld>
            <a:endParaRPr lang="en-US" dirty="0"/>
          </a:p>
        </p:txBody>
      </p:sp>
      <p:sp>
        <p:nvSpPr>
          <p:cNvPr id="35844" name="Rectangle 2"/>
          <p:cNvSpPr>
            <a:spLocks noGrp="1" noRot="1" noChangeAspect="1" noChangeArrowheads="1" noTextEdit="1"/>
          </p:cNvSpPr>
          <p:nvPr>
            <p:ph type="sldImg"/>
          </p:nvPr>
        </p:nvSpPr>
        <p:spPr>
          <a:ln/>
        </p:spPr>
      </p:sp>
      <p:sp>
        <p:nvSpPr>
          <p:cNvPr id="35845"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843472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spd="slow">
    <p:check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spd="slow">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spd="slow">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transition spd="slow">
    <p:comb/>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omb/>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omb/>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spd="slow">
    <p:checke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spd="slow">
    <p:checke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transition spd="slow">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spd="slow">
    <p:checke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checke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hecke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hecke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spd="slow">
    <p:comb/>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spd="slow">
    <p:comb/>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transition spd="slow">
    <p:comb/>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omb/>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omb/>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spd="slow">
    <p:checke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spd="slow">
    <p:checke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transition spd="slow">
    <p:checke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checke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hecke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hecke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transition spd="slow">
    <p:checke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spd="slow">
    <p:comb/>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spd="slow">
    <p:comb/>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transition spd="slow">
    <p:comb/>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omb/>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omb/>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checke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spd="slow">
    <p:comb/>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spd="slow">
    <p:comb/>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transition spd="slow">
    <p:comb/>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comb/>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hecke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omb/>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omb/>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w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2.wmf"/><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theme" Target="../theme/theme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theme" Target="../theme/theme6.xml"/><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image" Target="../media/image2.wmf"/><Relationship Id="rId10" Type="http://schemas.openxmlformats.org/officeDocument/2006/relationships/slideLayout" Target="../slideLayouts/slideLayout69.xml"/><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image" Target="../media/image1.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theme" Target="../theme/theme7.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5" Type="http://schemas.openxmlformats.org/officeDocument/2006/relationships/image" Target="../media/image2.wmf"/><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t="-3000" b="-3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Lst>
  <p:transition spd="slow">
    <p:checker/>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1295400"/>
            <a:ext cx="9144000" cy="5562600"/>
          </a:xfrm>
          <a:prstGeom prst="rect">
            <a:avLst/>
          </a:prstGeom>
          <a:solidFill>
            <a:srgbClr val="112369"/>
          </a:solidFill>
          <a:ln w="9525">
            <a:solidFill>
              <a:schemeClr val="tx1"/>
            </a:solidFill>
            <a:miter lim="800000"/>
            <a:headEnd/>
            <a:tailEnd/>
          </a:ln>
          <a:effectLst/>
        </p:spPr>
        <p:txBody>
          <a:bodyPr wrap="none" anchor="ctr"/>
          <a:lstStyle/>
          <a:p>
            <a:pPr algn="ctr">
              <a:defRPr/>
            </a:pPr>
            <a:endParaRPr lang="en-US" dirty="0">
              <a:solidFill>
                <a:schemeClr val="bg1"/>
              </a:solidFill>
            </a:endParaRPr>
          </a:p>
        </p:txBody>
      </p:sp>
      <p:pic>
        <p:nvPicPr>
          <p:cNvPr id="1027" name="Picture 3" descr="logo"/>
          <p:cNvPicPr>
            <a:picLocks noChangeAspect="1" noChangeArrowheads="1"/>
          </p:cNvPicPr>
          <p:nvPr/>
        </p:nvPicPr>
        <p:blipFill>
          <a:blip r:embed="rId14" cstate="print"/>
          <a:srcRect/>
          <a:stretch>
            <a:fillRect/>
          </a:stretch>
        </p:blipFill>
        <p:spPr bwMode="auto">
          <a:xfrm>
            <a:off x="1295400" y="457200"/>
            <a:ext cx="2057400" cy="447675"/>
          </a:xfrm>
          <a:prstGeom prst="rect">
            <a:avLst/>
          </a:prstGeom>
          <a:noFill/>
          <a:ln w="9525">
            <a:noFill/>
            <a:miter lim="800000"/>
            <a:headEnd/>
            <a:tailEnd/>
          </a:ln>
        </p:spPr>
      </p:pic>
      <p:sp>
        <p:nvSpPr>
          <p:cNvPr id="51205" name="Line 5"/>
          <p:cNvSpPr>
            <a:spLocks noChangeShapeType="1"/>
          </p:cNvSpPr>
          <p:nvPr userDrawn="1"/>
        </p:nvSpPr>
        <p:spPr bwMode="auto">
          <a:xfrm>
            <a:off x="1905000" y="6172200"/>
            <a:ext cx="7239000" cy="0"/>
          </a:xfrm>
          <a:prstGeom prst="line">
            <a:avLst/>
          </a:prstGeom>
          <a:noFill/>
          <a:ln w="3175">
            <a:solidFill>
              <a:schemeClr val="bg1"/>
            </a:solidFill>
            <a:round/>
            <a:headEnd/>
            <a:tailEnd/>
          </a:ln>
          <a:effectLst/>
        </p:spPr>
        <p:txBody>
          <a:bodyPr/>
          <a:lstStyle/>
          <a:p>
            <a:pPr>
              <a:defRPr/>
            </a:pPr>
            <a:endParaRPr lang="en-US" dirty="0"/>
          </a:p>
        </p:txBody>
      </p:sp>
      <p:sp>
        <p:nvSpPr>
          <p:cNvPr id="51206" name="Rectangle 6"/>
          <p:cNvSpPr>
            <a:spLocks noChangeArrowheads="1"/>
          </p:cNvSpPr>
          <p:nvPr userDrawn="1"/>
        </p:nvSpPr>
        <p:spPr bwMode="auto">
          <a:xfrm>
            <a:off x="8077200" y="5943600"/>
            <a:ext cx="914400" cy="838200"/>
          </a:xfrm>
          <a:prstGeom prst="rect">
            <a:avLst/>
          </a:prstGeom>
          <a:noFill/>
          <a:ln w="9525">
            <a:noFill/>
            <a:miter lim="800000"/>
            <a:headEnd/>
            <a:tailEnd/>
          </a:ln>
          <a:effectLst/>
        </p:spPr>
        <p:txBody>
          <a:bodyPr anchor="ctr"/>
          <a:lstStyle/>
          <a:p>
            <a:pPr algn="ctr">
              <a:defRPr/>
            </a:pPr>
            <a:fld id="{12ACE610-0C98-4459-B9EA-5BB0933B8AB1}" type="slidenum">
              <a:rPr lang="en-US" sz="1000">
                <a:solidFill>
                  <a:schemeClr val="bg1"/>
                </a:solidFill>
              </a:rPr>
              <a:pPr algn="ctr">
                <a:defRPr/>
              </a:pPr>
              <a:t>‹#›</a:t>
            </a:fld>
            <a:endParaRPr lang="en-US" sz="1000" dirty="0">
              <a:solidFill>
                <a:schemeClr val="bg1"/>
              </a:solidFill>
            </a:endParaRPr>
          </a:p>
        </p:txBody>
      </p:sp>
      <p:sp>
        <p:nvSpPr>
          <p:cNvPr id="51207" name="Rectangle 7"/>
          <p:cNvSpPr>
            <a:spLocks noChangeArrowheads="1"/>
          </p:cNvSpPr>
          <p:nvPr userDrawn="1"/>
        </p:nvSpPr>
        <p:spPr bwMode="auto">
          <a:xfrm>
            <a:off x="1804988" y="6232525"/>
            <a:ext cx="4519612" cy="244475"/>
          </a:xfrm>
          <a:prstGeom prst="rect">
            <a:avLst/>
          </a:prstGeom>
          <a:noFill/>
          <a:ln w="9525">
            <a:noFill/>
            <a:miter lim="800000"/>
            <a:headEnd/>
            <a:tailEnd/>
          </a:ln>
        </p:spPr>
        <p:txBody>
          <a:bodyPr>
            <a:spAutoFit/>
          </a:bodyPr>
          <a:lstStyle/>
          <a:p>
            <a:pPr>
              <a:defRPr/>
            </a:pPr>
            <a:r>
              <a:rPr lang="en-AU" sz="1000" b="1" dirty="0">
                <a:solidFill>
                  <a:schemeClr val="bg1"/>
                </a:solidFill>
              </a:rPr>
              <a:t>Foreign Investment in Consumer Credit Sector and Media Sectors</a:t>
            </a:r>
            <a:r>
              <a:rPr lang="en-US" sz="1000" b="1" dirty="0">
                <a:solidFill>
                  <a:schemeClr val="bg1"/>
                </a:solidFill>
              </a:rPr>
              <a:t> </a:t>
            </a:r>
          </a:p>
        </p:txBody>
      </p:sp>
    </p:spTree>
  </p:cSld>
  <p:clrMap bg1="lt1" tx1="dk1" bg2="lt2" tx2="dk2" accent1="accent1" accent2="accent2" accent3="accent3" accent4="accent4" accent5="accent5" accent6="accent6" hlink="hlink" folHlink="folHlink"/>
  <p:sldLayoutIdLst>
    <p:sldLayoutId id="2147483674" r:id="rId1"/>
    <p:sldLayoutId id="2147483673" r:id="rId2"/>
    <p:sldLayoutId id="2147483672" r:id="rId3"/>
    <p:sldLayoutId id="2147483671" r:id="rId4"/>
    <p:sldLayoutId id="2147483670" r:id="rId5"/>
    <p:sldLayoutId id="2147483669" r:id="rId6"/>
    <p:sldLayoutId id="2147483668" r:id="rId7"/>
    <p:sldLayoutId id="2147483667" r:id="rId8"/>
    <p:sldLayoutId id="2147483666" r:id="rId9"/>
    <p:sldLayoutId id="2147483665" r:id="rId10"/>
    <p:sldLayoutId id="2147483664" r:id="rId11"/>
  </p:sldLayoutIdLst>
  <p:transition spd="slow">
    <p:comb/>
  </p:transition>
  <p:txStyles>
    <p:titleStyle>
      <a:lvl1pPr algn="ctr" rtl="0" eaLnBrk="0" fontAlgn="base" hangingPunct="0">
        <a:spcBef>
          <a:spcPct val="0"/>
        </a:spcBef>
        <a:spcAft>
          <a:spcPct val="0"/>
        </a:spcAft>
        <a:defRPr sz="1000">
          <a:solidFill>
            <a:schemeClr val="bg1"/>
          </a:solidFill>
          <a:latin typeface="+mj-lt"/>
          <a:ea typeface="+mj-ea"/>
          <a:cs typeface="+mj-cs"/>
        </a:defRPr>
      </a:lvl1pPr>
      <a:lvl2pPr algn="ctr" rtl="0" eaLnBrk="0" fontAlgn="base" hangingPunct="0">
        <a:spcBef>
          <a:spcPct val="0"/>
        </a:spcBef>
        <a:spcAft>
          <a:spcPct val="0"/>
        </a:spcAft>
        <a:defRPr sz="1000">
          <a:solidFill>
            <a:schemeClr val="bg1"/>
          </a:solidFill>
          <a:latin typeface="Arial" charset="0"/>
        </a:defRPr>
      </a:lvl2pPr>
      <a:lvl3pPr algn="ctr" rtl="0" eaLnBrk="0" fontAlgn="base" hangingPunct="0">
        <a:spcBef>
          <a:spcPct val="0"/>
        </a:spcBef>
        <a:spcAft>
          <a:spcPct val="0"/>
        </a:spcAft>
        <a:defRPr sz="1000">
          <a:solidFill>
            <a:schemeClr val="bg1"/>
          </a:solidFill>
          <a:latin typeface="Arial" charset="0"/>
        </a:defRPr>
      </a:lvl3pPr>
      <a:lvl4pPr algn="ctr" rtl="0" eaLnBrk="0" fontAlgn="base" hangingPunct="0">
        <a:spcBef>
          <a:spcPct val="0"/>
        </a:spcBef>
        <a:spcAft>
          <a:spcPct val="0"/>
        </a:spcAft>
        <a:defRPr sz="1000">
          <a:solidFill>
            <a:schemeClr val="bg1"/>
          </a:solidFill>
          <a:latin typeface="Arial" charset="0"/>
        </a:defRPr>
      </a:lvl4pPr>
      <a:lvl5pPr algn="ctr" rtl="0" eaLnBrk="0" fontAlgn="base" hangingPunct="0">
        <a:spcBef>
          <a:spcPct val="0"/>
        </a:spcBef>
        <a:spcAft>
          <a:spcPct val="0"/>
        </a:spcAft>
        <a:defRPr sz="1000">
          <a:solidFill>
            <a:schemeClr val="bg1"/>
          </a:solidFill>
          <a:latin typeface="Arial" charset="0"/>
        </a:defRPr>
      </a:lvl5pPr>
      <a:lvl6pPr marL="457200" algn="ctr" rtl="0" fontAlgn="base">
        <a:spcBef>
          <a:spcPct val="0"/>
        </a:spcBef>
        <a:spcAft>
          <a:spcPct val="0"/>
        </a:spcAft>
        <a:defRPr sz="1000">
          <a:solidFill>
            <a:schemeClr val="bg1"/>
          </a:solidFill>
          <a:latin typeface="Arial" charset="0"/>
        </a:defRPr>
      </a:lvl6pPr>
      <a:lvl7pPr marL="914400" algn="ctr" rtl="0" fontAlgn="base">
        <a:spcBef>
          <a:spcPct val="0"/>
        </a:spcBef>
        <a:spcAft>
          <a:spcPct val="0"/>
        </a:spcAft>
        <a:defRPr sz="1000">
          <a:solidFill>
            <a:schemeClr val="bg1"/>
          </a:solidFill>
          <a:latin typeface="Arial" charset="0"/>
        </a:defRPr>
      </a:lvl7pPr>
      <a:lvl8pPr marL="1371600" algn="ctr" rtl="0" fontAlgn="base">
        <a:spcBef>
          <a:spcPct val="0"/>
        </a:spcBef>
        <a:spcAft>
          <a:spcPct val="0"/>
        </a:spcAft>
        <a:defRPr sz="1000">
          <a:solidFill>
            <a:schemeClr val="bg1"/>
          </a:solidFill>
          <a:latin typeface="Arial" charset="0"/>
        </a:defRPr>
      </a:lvl8pPr>
      <a:lvl9pPr marL="1828800" algn="ctr" rtl="0" fontAlgn="base">
        <a:spcBef>
          <a:spcPct val="0"/>
        </a:spcBef>
        <a:spcAft>
          <a:spcPct val="0"/>
        </a:spcAft>
        <a:defRPr sz="1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t="-3000" b="-3000"/>
          </a:stretch>
        </a:blipFill>
        <a:effectLst/>
      </p:bgPr>
    </p:bg>
    <p:spTree>
      <p:nvGrpSpPr>
        <p:cNvPr id="1" name=""/>
        <p:cNvGrpSpPr/>
        <p:nvPr/>
      </p:nvGrpSpPr>
      <p:grpSpPr>
        <a:xfrm>
          <a:off x="0" y="0"/>
          <a:ext cx="0" cy="0"/>
          <a:chOff x="0" y="0"/>
          <a:chExt cx="0" cy="0"/>
        </a:xfrm>
      </p:grpSpPr>
      <p:sp>
        <p:nvSpPr>
          <p:cNvPr id="2" name="Line 5"/>
          <p:cNvSpPr>
            <a:spLocks noChangeShapeType="1"/>
          </p:cNvSpPr>
          <p:nvPr userDrawn="1"/>
        </p:nvSpPr>
        <p:spPr bwMode="auto">
          <a:xfrm>
            <a:off x="1905000" y="6172200"/>
            <a:ext cx="7239000" cy="0"/>
          </a:xfrm>
          <a:prstGeom prst="line">
            <a:avLst/>
          </a:prstGeom>
          <a:noFill/>
          <a:ln w="3175">
            <a:solidFill>
              <a:schemeClr val="bg1"/>
            </a:solidFill>
            <a:round/>
            <a:headEnd/>
            <a:tailEnd/>
          </a:ln>
          <a:effectLst/>
        </p:spPr>
        <p:txBody>
          <a:bodyPr/>
          <a:lstStyle/>
          <a:p>
            <a:pPr>
              <a:defRPr/>
            </a:pPr>
            <a:endParaRPr lang="en-US" dirty="0"/>
          </a:p>
        </p:txBody>
      </p:sp>
      <p:sp>
        <p:nvSpPr>
          <p:cNvPr id="3" name="Rectangle 6"/>
          <p:cNvSpPr>
            <a:spLocks noChangeArrowheads="1"/>
          </p:cNvSpPr>
          <p:nvPr userDrawn="1"/>
        </p:nvSpPr>
        <p:spPr bwMode="auto">
          <a:xfrm>
            <a:off x="8077200" y="5943600"/>
            <a:ext cx="914400" cy="838200"/>
          </a:xfrm>
          <a:prstGeom prst="rect">
            <a:avLst/>
          </a:prstGeom>
          <a:noFill/>
          <a:ln w="9525">
            <a:noFill/>
            <a:miter lim="800000"/>
            <a:headEnd/>
            <a:tailEnd/>
          </a:ln>
          <a:effectLst/>
        </p:spPr>
        <p:txBody>
          <a:bodyPr anchor="ctr"/>
          <a:lstStyle/>
          <a:p>
            <a:pPr algn="ctr">
              <a:defRPr/>
            </a:pPr>
            <a:fld id="{12ACE610-0C98-4459-B9EA-5BB0933B8AB1}" type="slidenum">
              <a:rPr lang="en-US" sz="1000">
                <a:solidFill>
                  <a:schemeClr val="bg1"/>
                </a:solidFill>
              </a:rPr>
              <a:pPr algn="ctr">
                <a:defRPr/>
              </a:pPr>
              <a:t>‹#›</a:t>
            </a:fld>
            <a:endParaRPr lang="en-US" sz="1000" dirty="0">
              <a:solidFill>
                <a:schemeClr val="bg1"/>
              </a:solidFill>
            </a:endParaRPr>
          </a:p>
        </p:txBody>
      </p:sp>
      <p:sp>
        <p:nvSpPr>
          <p:cNvPr id="4" name="Rectangle 7"/>
          <p:cNvSpPr>
            <a:spLocks noChangeArrowheads="1"/>
          </p:cNvSpPr>
          <p:nvPr userDrawn="1"/>
        </p:nvSpPr>
        <p:spPr bwMode="auto">
          <a:xfrm>
            <a:off x="1804988" y="6232525"/>
            <a:ext cx="4519612" cy="244475"/>
          </a:xfrm>
          <a:prstGeom prst="rect">
            <a:avLst/>
          </a:prstGeom>
          <a:noFill/>
          <a:ln w="9525">
            <a:noFill/>
            <a:miter lim="800000"/>
            <a:headEnd/>
            <a:tailEnd/>
          </a:ln>
        </p:spPr>
        <p:txBody>
          <a:bodyPr>
            <a:spAutoFit/>
          </a:bodyPr>
          <a:lstStyle/>
          <a:p>
            <a:pPr>
              <a:defRPr/>
            </a:pPr>
            <a:r>
              <a:rPr lang="en-AU" sz="1000" b="1" dirty="0">
                <a:solidFill>
                  <a:schemeClr val="bg1"/>
                </a:solidFill>
              </a:rPr>
              <a:t>Foreign Investment in Consumer Credit Sector and Media Sectors</a:t>
            </a:r>
            <a:r>
              <a:rPr lang="en-US" sz="1000" b="1" dirty="0">
                <a:solidFill>
                  <a:schemeClr val="bg1"/>
                </a:solidFill>
              </a:rPr>
              <a:t> </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ransition spd="slow">
    <p:checker/>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t="-3000" b="-3000"/>
          </a:stretch>
        </a:blipFill>
        <a:effectLst/>
      </p:bgPr>
    </p:bg>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1295400"/>
            <a:ext cx="9144000" cy="5562600"/>
          </a:xfrm>
          <a:prstGeom prst="rect">
            <a:avLst/>
          </a:prstGeom>
          <a:solidFill>
            <a:srgbClr val="112369"/>
          </a:solidFill>
          <a:ln w="9525">
            <a:solidFill>
              <a:schemeClr val="tx1"/>
            </a:solidFill>
            <a:miter lim="800000"/>
            <a:headEnd/>
            <a:tailEnd/>
          </a:ln>
          <a:effectLst/>
        </p:spPr>
        <p:txBody>
          <a:bodyPr wrap="none" anchor="ctr"/>
          <a:lstStyle/>
          <a:p>
            <a:pPr algn="ctr">
              <a:defRPr/>
            </a:pPr>
            <a:endParaRPr lang="en-US" dirty="0">
              <a:solidFill>
                <a:schemeClr val="bg1"/>
              </a:solidFill>
            </a:endParaRPr>
          </a:p>
        </p:txBody>
      </p:sp>
      <p:pic>
        <p:nvPicPr>
          <p:cNvPr id="1027" name="Picture 3" descr="logo"/>
          <p:cNvPicPr>
            <a:picLocks noChangeAspect="1" noChangeArrowheads="1"/>
          </p:cNvPicPr>
          <p:nvPr/>
        </p:nvPicPr>
        <p:blipFill>
          <a:blip r:embed="rId15" cstate="print"/>
          <a:srcRect/>
          <a:stretch>
            <a:fillRect/>
          </a:stretch>
        </p:blipFill>
        <p:spPr bwMode="auto">
          <a:xfrm>
            <a:off x="1295400" y="457200"/>
            <a:ext cx="2057400" cy="447675"/>
          </a:xfrm>
          <a:prstGeom prst="rect">
            <a:avLst/>
          </a:prstGeom>
          <a:noFill/>
          <a:ln w="9525">
            <a:noFill/>
            <a:miter lim="800000"/>
            <a:headEnd/>
            <a:tailEnd/>
          </a:ln>
        </p:spPr>
      </p:pic>
      <p:sp>
        <p:nvSpPr>
          <p:cNvPr id="51205" name="Line 5"/>
          <p:cNvSpPr>
            <a:spLocks noChangeShapeType="1"/>
          </p:cNvSpPr>
          <p:nvPr/>
        </p:nvSpPr>
        <p:spPr bwMode="auto">
          <a:xfrm>
            <a:off x="1905000" y="6172200"/>
            <a:ext cx="7239000" cy="0"/>
          </a:xfrm>
          <a:prstGeom prst="line">
            <a:avLst/>
          </a:prstGeom>
          <a:noFill/>
          <a:ln w="3175">
            <a:solidFill>
              <a:schemeClr val="bg1"/>
            </a:solidFill>
            <a:round/>
            <a:headEnd/>
            <a:tailEnd/>
          </a:ln>
          <a:effectLst/>
        </p:spPr>
        <p:txBody>
          <a:bodyPr/>
          <a:lstStyle/>
          <a:p>
            <a:pPr>
              <a:defRPr/>
            </a:pPr>
            <a:endParaRPr lang="en-US" dirty="0"/>
          </a:p>
        </p:txBody>
      </p:sp>
      <p:sp>
        <p:nvSpPr>
          <p:cNvPr id="51206" name="Rectangle 6"/>
          <p:cNvSpPr>
            <a:spLocks noChangeArrowheads="1"/>
          </p:cNvSpPr>
          <p:nvPr/>
        </p:nvSpPr>
        <p:spPr bwMode="auto">
          <a:xfrm>
            <a:off x="8077200" y="5943600"/>
            <a:ext cx="914400" cy="838200"/>
          </a:xfrm>
          <a:prstGeom prst="rect">
            <a:avLst/>
          </a:prstGeom>
          <a:noFill/>
          <a:ln w="9525">
            <a:noFill/>
            <a:miter lim="800000"/>
            <a:headEnd/>
            <a:tailEnd/>
          </a:ln>
          <a:effectLst/>
        </p:spPr>
        <p:txBody>
          <a:bodyPr anchor="ctr"/>
          <a:lstStyle/>
          <a:p>
            <a:pPr algn="ctr">
              <a:defRPr/>
            </a:pPr>
            <a:fld id="{12ACE610-0C98-4459-B9EA-5BB0933B8AB1}" type="slidenum">
              <a:rPr lang="en-US" sz="1000">
                <a:solidFill>
                  <a:schemeClr val="bg1"/>
                </a:solidFill>
              </a:rPr>
              <a:pPr algn="ctr">
                <a:defRPr/>
              </a:pPr>
              <a:t>‹#›</a:t>
            </a:fld>
            <a:endParaRPr lang="en-US" sz="1000" dirty="0">
              <a:solidFill>
                <a:schemeClr val="bg1"/>
              </a:solidFill>
            </a:endParaRPr>
          </a:p>
        </p:txBody>
      </p:sp>
      <p:sp>
        <p:nvSpPr>
          <p:cNvPr id="51207" name="Rectangle 7"/>
          <p:cNvSpPr>
            <a:spLocks noChangeArrowheads="1"/>
          </p:cNvSpPr>
          <p:nvPr/>
        </p:nvSpPr>
        <p:spPr bwMode="auto">
          <a:xfrm>
            <a:off x="1804988" y="6232525"/>
            <a:ext cx="4519612" cy="244475"/>
          </a:xfrm>
          <a:prstGeom prst="rect">
            <a:avLst/>
          </a:prstGeom>
          <a:noFill/>
          <a:ln w="9525">
            <a:noFill/>
            <a:miter lim="800000"/>
            <a:headEnd/>
            <a:tailEnd/>
          </a:ln>
        </p:spPr>
        <p:txBody>
          <a:bodyPr>
            <a:spAutoFit/>
          </a:bodyPr>
          <a:lstStyle/>
          <a:p>
            <a:pPr>
              <a:defRPr/>
            </a:pPr>
            <a:r>
              <a:rPr lang="en-AU" sz="1000" b="1" dirty="0">
                <a:solidFill>
                  <a:schemeClr val="bg1"/>
                </a:solidFill>
              </a:rPr>
              <a:t>Foreign Investment in Consumer Credit Sector and Media Sectors</a:t>
            </a:r>
            <a:r>
              <a:rPr lang="en-US" sz="1000" b="1" dirty="0">
                <a:solidFill>
                  <a:schemeClr val="bg1"/>
                </a:solidFill>
              </a:rPr>
              <a:t> </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ransition spd="slow">
    <p:comb/>
  </p:transition>
  <p:txStyles>
    <p:titleStyle>
      <a:lvl1pPr algn="ctr" rtl="0" eaLnBrk="1" fontAlgn="base" hangingPunct="1">
        <a:spcBef>
          <a:spcPct val="0"/>
        </a:spcBef>
        <a:spcAft>
          <a:spcPct val="0"/>
        </a:spcAft>
        <a:defRPr sz="1000">
          <a:solidFill>
            <a:schemeClr val="bg1"/>
          </a:solidFill>
          <a:latin typeface="+mj-lt"/>
          <a:ea typeface="+mj-ea"/>
          <a:cs typeface="+mj-cs"/>
        </a:defRPr>
      </a:lvl1pPr>
      <a:lvl2pPr algn="ctr" rtl="0" eaLnBrk="1" fontAlgn="base" hangingPunct="1">
        <a:spcBef>
          <a:spcPct val="0"/>
        </a:spcBef>
        <a:spcAft>
          <a:spcPct val="0"/>
        </a:spcAft>
        <a:defRPr sz="1000">
          <a:solidFill>
            <a:schemeClr val="bg1"/>
          </a:solidFill>
          <a:latin typeface="Arial" charset="0"/>
        </a:defRPr>
      </a:lvl2pPr>
      <a:lvl3pPr algn="ctr" rtl="0" eaLnBrk="1" fontAlgn="base" hangingPunct="1">
        <a:spcBef>
          <a:spcPct val="0"/>
        </a:spcBef>
        <a:spcAft>
          <a:spcPct val="0"/>
        </a:spcAft>
        <a:defRPr sz="1000">
          <a:solidFill>
            <a:schemeClr val="bg1"/>
          </a:solidFill>
          <a:latin typeface="Arial" charset="0"/>
        </a:defRPr>
      </a:lvl3pPr>
      <a:lvl4pPr algn="ctr" rtl="0" eaLnBrk="1" fontAlgn="base" hangingPunct="1">
        <a:spcBef>
          <a:spcPct val="0"/>
        </a:spcBef>
        <a:spcAft>
          <a:spcPct val="0"/>
        </a:spcAft>
        <a:defRPr sz="1000">
          <a:solidFill>
            <a:schemeClr val="bg1"/>
          </a:solidFill>
          <a:latin typeface="Arial" charset="0"/>
        </a:defRPr>
      </a:lvl4pPr>
      <a:lvl5pPr algn="ctr" rtl="0" eaLnBrk="1" fontAlgn="base" hangingPunct="1">
        <a:spcBef>
          <a:spcPct val="0"/>
        </a:spcBef>
        <a:spcAft>
          <a:spcPct val="0"/>
        </a:spcAft>
        <a:defRPr sz="1000">
          <a:solidFill>
            <a:schemeClr val="bg1"/>
          </a:solidFill>
          <a:latin typeface="Arial" charset="0"/>
        </a:defRPr>
      </a:lvl5pPr>
      <a:lvl6pPr marL="457200" algn="ctr" rtl="0" eaLnBrk="1" fontAlgn="base" hangingPunct="1">
        <a:spcBef>
          <a:spcPct val="0"/>
        </a:spcBef>
        <a:spcAft>
          <a:spcPct val="0"/>
        </a:spcAft>
        <a:defRPr sz="1000">
          <a:solidFill>
            <a:schemeClr val="bg1"/>
          </a:solidFill>
          <a:latin typeface="Arial" charset="0"/>
        </a:defRPr>
      </a:lvl6pPr>
      <a:lvl7pPr marL="914400" algn="ctr" rtl="0" eaLnBrk="1" fontAlgn="base" hangingPunct="1">
        <a:spcBef>
          <a:spcPct val="0"/>
        </a:spcBef>
        <a:spcAft>
          <a:spcPct val="0"/>
        </a:spcAft>
        <a:defRPr sz="1000">
          <a:solidFill>
            <a:schemeClr val="bg1"/>
          </a:solidFill>
          <a:latin typeface="Arial" charset="0"/>
        </a:defRPr>
      </a:lvl7pPr>
      <a:lvl8pPr marL="1371600" algn="ctr" rtl="0" eaLnBrk="1" fontAlgn="base" hangingPunct="1">
        <a:spcBef>
          <a:spcPct val="0"/>
        </a:spcBef>
        <a:spcAft>
          <a:spcPct val="0"/>
        </a:spcAft>
        <a:defRPr sz="1000">
          <a:solidFill>
            <a:schemeClr val="bg1"/>
          </a:solidFill>
          <a:latin typeface="Arial" charset="0"/>
        </a:defRPr>
      </a:lvl8pPr>
      <a:lvl9pPr marL="1828800" algn="ctr" rtl="0" eaLnBrk="1" fontAlgn="base" hangingPunct="1">
        <a:spcBef>
          <a:spcPct val="0"/>
        </a:spcBef>
        <a:spcAft>
          <a:spcPct val="0"/>
        </a:spcAft>
        <a:defRPr sz="1000">
          <a:solidFill>
            <a:schemeClr val="bg1"/>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t="-3000" b="-3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ransition spd="slow">
    <p:checker/>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t="-3000" b="-3000"/>
          </a:stretch>
        </a:blipFill>
        <a:effectLst/>
      </p:bgPr>
    </p:bg>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1295400"/>
            <a:ext cx="9144000" cy="5562600"/>
          </a:xfrm>
          <a:prstGeom prst="rect">
            <a:avLst/>
          </a:prstGeom>
          <a:solidFill>
            <a:srgbClr val="112369"/>
          </a:solidFill>
          <a:ln w="9525">
            <a:solidFill>
              <a:schemeClr val="tx1"/>
            </a:solidFill>
            <a:miter lim="800000"/>
            <a:headEnd/>
            <a:tailEnd/>
          </a:ln>
          <a:effectLst/>
        </p:spPr>
        <p:txBody>
          <a:bodyPr wrap="none" anchor="ctr"/>
          <a:lstStyle/>
          <a:p>
            <a:pPr algn="ctr">
              <a:defRPr/>
            </a:pPr>
            <a:endParaRPr lang="en-US" dirty="0">
              <a:solidFill>
                <a:schemeClr val="bg1"/>
              </a:solidFill>
            </a:endParaRPr>
          </a:p>
        </p:txBody>
      </p:sp>
      <p:pic>
        <p:nvPicPr>
          <p:cNvPr id="1027" name="Picture 3" descr="logo"/>
          <p:cNvPicPr>
            <a:picLocks noChangeAspect="1" noChangeArrowheads="1"/>
          </p:cNvPicPr>
          <p:nvPr/>
        </p:nvPicPr>
        <p:blipFill>
          <a:blip r:embed="rId15" cstate="print"/>
          <a:srcRect/>
          <a:stretch>
            <a:fillRect/>
          </a:stretch>
        </p:blipFill>
        <p:spPr bwMode="auto">
          <a:xfrm>
            <a:off x="1295400" y="457200"/>
            <a:ext cx="2057400" cy="447675"/>
          </a:xfrm>
          <a:prstGeom prst="rect">
            <a:avLst/>
          </a:prstGeom>
          <a:noFill/>
          <a:ln w="9525">
            <a:noFill/>
            <a:miter lim="800000"/>
            <a:headEnd/>
            <a:tailEnd/>
          </a:ln>
        </p:spPr>
      </p:pic>
      <p:sp>
        <p:nvSpPr>
          <p:cNvPr id="51205" name="Line 5"/>
          <p:cNvSpPr>
            <a:spLocks noChangeShapeType="1"/>
          </p:cNvSpPr>
          <p:nvPr/>
        </p:nvSpPr>
        <p:spPr bwMode="auto">
          <a:xfrm>
            <a:off x="1905000" y="6172200"/>
            <a:ext cx="7239000" cy="0"/>
          </a:xfrm>
          <a:prstGeom prst="line">
            <a:avLst/>
          </a:prstGeom>
          <a:noFill/>
          <a:ln w="3175">
            <a:solidFill>
              <a:schemeClr val="bg1"/>
            </a:solidFill>
            <a:round/>
            <a:headEnd/>
            <a:tailEnd/>
          </a:ln>
          <a:effectLst/>
        </p:spPr>
        <p:txBody>
          <a:bodyPr/>
          <a:lstStyle/>
          <a:p>
            <a:pPr>
              <a:defRPr/>
            </a:pPr>
            <a:endParaRPr lang="en-US" dirty="0"/>
          </a:p>
        </p:txBody>
      </p:sp>
      <p:sp>
        <p:nvSpPr>
          <p:cNvPr id="51206" name="Rectangle 6"/>
          <p:cNvSpPr>
            <a:spLocks noChangeArrowheads="1"/>
          </p:cNvSpPr>
          <p:nvPr/>
        </p:nvSpPr>
        <p:spPr bwMode="auto">
          <a:xfrm>
            <a:off x="8077200" y="5943600"/>
            <a:ext cx="914400" cy="838200"/>
          </a:xfrm>
          <a:prstGeom prst="rect">
            <a:avLst/>
          </a:prstGeom>
          <a:noFill/>
          <a:ln w="9525">
            <a:noFill/>
            <a:miter lim="800000"/>
            <a:headEnd/>
            <a:tailEnd/>
          </a:ln>
          <a:effectLst/>
        </p:spPr>
        <p:txBody>
          <a:bodyPr anchor="ctr"/>
          <a:lstStyle/>
          <a:p>
            <a:pPr algn="ctr">
              <a:defRPr/>
            </a:pPr>
            <a:fld id="{12ACE610-0C98-4459-B9EA-5BB0933B8AB1}" type="slidenum">
              <a:rPr lang="en-US" sz="1000">
                <a:solidFill>
                  <a:schemeClr val="bg1"/>
                </a:solidFill>
              </a:rPr>
              <a:pPr algn="ctr">
                <a:defRPr/>
              </a:pPr>
              <a:t>‹#›</a:t>
            </a:fld>
            <a:endParaRPr lang="en-US" sz="1000" dirty="0">
              <a:solidFill>
                <a:schemeClr val="bg1"/>
              </a:solidFill>
            </a:endParaRPr>
          </a:p>
        </p:txBody>
      </p:sp>
      <p:sp>
        <p:nvSpPr>
          <p:cNvPr id="51207" name="Rectangle 7"/>
          <p:cNvSpPr>
            <a:spLocks noChangeArrowheads="1"/>
          </p:cNvSpPr>
          <p:nvPr/>
        </p:nvSpPr>
        <p:spPr bwMode="auto">
          <a:xfrm>
            <a:off x="1804988" y="6232525"/>
            <a:ext cx="4519612" cy="244475"/>
          </a:xfrm>
          <a:prstGeom prst="rect">
            <a:avLst/>
          </a:prstGeom>
          <a:noFill/>
          <a:ln w="9525">
            <a:noFill/>
            <a:miter lim="800000"/>
            <a:headEnd/>
            <a:tailEnd/>
          </a:ln>
        </p:spPr>
        <p:txBody>
          <a:bodyPr>
            <a:spAutoFit/>
          </a:bodyPr>
          <a:lstStyle/>
          <a:p>
            <a:pPr>
              <a:defRPr/>
            </a:pPr>
            <a:r>
              <a:rPr lang="en-AU" sz="1000" b="1" dirty="0">
                <a:solidFill>
                  <a:schemeClr val="bg1"/>
                </a:solidFill>
              </a:rPr>
              <a:t>Foreign Investment in Consumer Credit Sector and Media Sectors</a:t>
            </a:r>
            <a:r>
              <a:rPr lang="en-US" sz="1000" b="1" dirty="0">
                <a:solidFill>
                  <a:schemeClr val="bg1"/>
                </a:solidFill>
              </a:rPr>
              <a:t> </a:t>
            </a:r>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transition spd="slow">
    <p:comb/>
  </p:transition>
  <p:txStyles>
    <p:titleStyle>
      <a:lvl1pPr algn="ctr" rtl="0" eaLnBrk="1" fontAlgn="base" hangingPunct="1">
        <a:spcBef>
          <a:spcPct val="0"/>
        </a:spcBef>
        <a:spcAft>
          <a:spcPct val="0"/>
        </a:spcAft>
        <a:defRPr sz="1000">
          <a:solidFill>
            <a:schemeClr val="bg1"/>
          </a:solidFill>
          <a:latin typeface="+mj-lt"/>
          <a:ea typeface="+mj-ea"/>
          <a:cs typeface="+mj-cs"/>
        </a:defRPr>
      </a:lvl1pPr>
      <a:lvl2pPr algn="ctr" rtl="0" eaLnBrk="1" fontAlgn="base" hangingPunct="1">
        <a:spcBef>
          <a:spcPct val="0"/>
        </a:spcBef>
        <a:spcAft>
          <a:spcPct val="0"/>
        </a:spcAft>
        <a:defRPr sz="1000">
          <a:solidFill>
            <a:schemeClr val="bg1"/>
          </a:solidFill>
          <a:latin typeface="Arial" charset="0"/>
        </a:defRPr>
      </a:lvl2pPr>
      <a:lvl3pPr algn="ctr" rtl="0" eaLnBrk="1" fontAlgn="base" hangingPunct="1">
        <a:spcBef>
          <a:spcPct val="0"/>
        </a:spcBef>
        <a:spcAft>
          <a:spcPct val="0"/>
        </a:spcAft>
        <a:defRPr sz="1000">
          <a:solidFill>
            <a:schemeClr val="bg1"/>
          </a:solidFill>
          <a:latin typeface="Arial" charset="0"/>
        </a:defRPr>
      </a:lvl3pPr>
      <a:lvl4pPr algn="ctr" rtl="0" eaLnBrk="1" fontAlgn="base" hangingPunct="1">
        <a:spcBef>
          <a:spcPct val="0"/>
        </a:spcBef>
        <a:spcAft>
          <a:spcPct val="0"/>
        </a:spcAft>
        <a:defRPr sz="1000">
          <a:solidFill>
            <a:schemeClr val="bg1"/>
          </a:solidFill>
          <a:latin typeface="Arial" charset="0"/>
        </a:defRPr>
      </a:lvl4pPr>
      <a:lvl5pPr algn="ctr" rtl="0" eaLnBrk="1" fontAlgn="base" hangingPunct="1">
        <a:spcBef>
          <a:spcPct val="0"/>
        </a:spcBef>
        <a:spcAft>
          <a:spcPct val="0"/>
        </a:spcAft>
        <a:defRPr sz="1000">
          <a:solidFill>
            <a:schemeClr val="bg1"/>
          </a:solidFill>
          <a:latin typeface="Arial" charset="0"/>
        </a:defRPr>
      </a:lvl5pPr>
      <a:lvl6pPr marL="457200" algn="ctr" rtl="0" eaLnBrk="1" fontAlgn="base" hangingPunct="1">
        <a:spcBef>
          <a:spcPct val="0"/>
        </a:spcBef>
        <a:spcAft>
          <a:spcPct val="0"/>
        </a:spcAft>
        <a:defRPr sz="1000">
          <a:solidFill>
            <a:schemeClr val="bg1"/>
          </a:solidFill>
          <a:latin typeface="Arial" charset="0"/>
        </a:defRPr>
      </a:lvl6pPr>
      <a:lvl7pPr marL="914400" algn="ctr" rtl="0" eaLnBrk="1" fontAlgn="base" hangingPunct="1">
        <a:spcBef>
          <a:spcPct val="0"/>
        </a:spcBef>
        <a:spcAft>
          <a:spcPct val="0"/>
        </a:spcAft>
        <a:defRPr sz="1000">
          <a:solidFill>
            <a:schemeClr val="bg1"/>
          </a:solidFill>
          <a:latin typeface="Arial" charset="0"/>
        </a:defRPr>
      </a:lvl7pPr>
      <a:lvl8pPr marL="1371600" algn="ctr" rtl="0" eaLnBrk="1" fontAlgn="base" hangingPunct="1">
        <a:spcBef>
          <a:spcPct val="0"/>
        </a:spcBef>
        <a:spcAft>
          <a:spcPct val="0"/>
        </a:spcAft>
        <a:defRPr sz="1000">
          <a:solidFill>
            <a:schemeClr val="bg1"/>
          </a:solidFill>
          <a:latin typeface="Arial" charset="0"/>
        </a:defRPr>
      </a:lvl8pPr>
      <a:lvl9pPr marL="1828800" algn="ctr" rtl="0" eaLnBrk="1" fontAlgn="base" hangingPunct="1">
        <a:spcBef>
          <a:spcPct val="0"/>
        </a:spcBef>
        <a:spcAft>
          <a:spcPct val="0"/>
        </a:spcAft>
        <a:defRPr sz="1000">
          <a:solidFill>
            <a:schemeClr val="bg1"/>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t="-3000" b="-3000"/>
          </a:stretch>
        </a:blipFill>
        <a:effectLst/>
      </p:bgPr>
    </p:bg>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0" y="1295400"/>
            <a:ext cx="9144000" cy="5562600"/>
          </a:xfrm>
          <a:prstGeom prst="rect">
            <a:avLst/>
          </a:prstGeom>
          <a:solidFill>
            <a:srgbClr val="112369"/>
          </a:solidFill>
          <a:ln w="9525">
            <a:solidFill>
              <a:schemeClr val="tx1"/>
            </a:solidFill>
            <a:miter lim="800000"/>
            <a:headEnd/>
            <a:tailEnd/>
          </a:ln>
          <a:effectLst/>
        </p:spPr>
        <p:txBody>
          <a:bodyPr wrap="none" anchor="ctr"/>
          <a:lstStyle/>
          <a:p>
            <a:pPr algn="ctr">
              <a:defRPr/>
            </a:pPr>
            <a:endParaRPr lang="en-US" dirty="0">
              <a:solidFill>
                <a:schemeClr val="bg1"/>
              </a:solidFill>
            </a:endParaRPr>
          </a:p>
        </p:txBody>
      </p:sp>
      <p:pic>
        <p:nvPicPr>
          <p:cNvPr id="1027" name="Picture 3" descr="logo"/>
          <p:cNvPicPr>
            <a:picLocks noChangeAspect="1" noChangeArrowheads="1"/>
          </p:cNvPicPr>
          <p:nvPr/>
        </p:nvPicPr>
        <p:blipFill>
          <a:blip r:embed="rId15" cstate="print"/>
          <a:srcRect/>
          <a:stretch>
            <a:fillRect/>
          </a:stretch>
        </p:blipFill>
        <p:spPr bwMode="auto">
          <a:xfrm>
            <a:off x="1295400" y="457200"/>
            <a:ext cx="2057400" cy="447675"/>
          </a:xfrm>
          <a:prstGeom prst="rect">
            <a:avLst/>
          </a:prstGeom>
          <a:noFill/>
          <a:ln w="9525">
            <a:noFill/>
            <a:miter lim="800000"/>
            <a:headEnd/>
            <a:tailEnd/>
          </a:ln>
        </p:spPr>
      </p:pic>
      <p:sp>
        <p:nvSpPr>
          <p:cNvPr id="51205" name="Line 5"/>
          <p:cNvSpPr>
            <a:spLocks noChangeShapeType="1"/>
          </p:cNvSpPr>
          <p:nvPr/>
        </p:nvSpPr>
        <p:spPr bwMode="auto">
          <a:xfrm>
            <a:off x="1905000" y="6172200"/>
            <a:ext cx="7239000" cy="0"/>
          </a:xfrm>
          <a:prstGeom prst="line">
            <a:avLst/>
          </a:prstGeom>
          <a:noFill/>
          <a:ln w="3175">
            <a:solidFill>
              <a:schemeClr val="bg1"/>
            </a:solidFill>
            <a:round/>
            <a:headEnd/>
            <a:tailEnd/>
          </a:ln>
          <a:effectLst/>
        </p:spPr>
        <p:txBody>
          <a:bodyPr/>
          <a:lstStyle/>
          <a:p>
            <a:pPr>
              <a:defRPr/>
            </a:pPr>
            <a:endParaRPr lang="en-US" dirty="0"/>
          </a:p>
        </p:txBody>
      </p:sp>
      <p:sp>
        <p:nvSpPr>
          <p:cNvPr id="51206" name="Rectangle 6"/>
          <p:cNvSpPr>
            <a:spLocks noChangeArrowheads="1"/>
          </p:cNvSpPr>
          <p:nvPr/>
        </p:nvSpPr>
        <p:spPr bwMode="auto">
          <a:xfrm>
            <a:off x="8077200" y="5943600"/>
            <a:ext cx="914400" cy="838200"/>
          </a:xfrm>
          <a:prstGeom prst="rect">
            <a:avLst/>
          </a:prstGeom>
          <a:noFill/>
          <a:ln w="9525">
            <a:noFill/>
            <a:miter lim="800000"/>
            <a:headEnd/>
            <a:tailEnd/>
          </a:ln>
          <a:effectLst/>
        </p:spPr>
        <p:txBody>
          <a:bodyPr anchor="ctr"/>
          <a:lstStyle/>
          <a:p>
            <a:pPr algn="ctr">
              <a:defRPr/>
            </a:pPr>
            <a:fld id="{12ACE610-0C98-4459-B9EA-5BB0933B8AB1}" type="slidenum">
              <a:rPr lang="en-US" sz="1000">
                <a:solidFill>
                  <a:schemeClr val="bg1"/>
                </a:solidFill>
              </a:rPr>
              <a:pPr algn="ctr">
                <a:defRPr/>
              </a:pPr>
              <a:t>‹#›</a:t>
            </a:fld>
            <a:endParaRPr lang="en-US" sz="1000" dirty="0">
              <a:solidFill>
                <a:schemeClr val="bg1"/>
              </a:solidFill>
            </a:endParaRPr>
          </a:p>
        </p:txBody>
      </p:sp>
      <p:sp>
        <p:nvSpPr>
          <p:cNvPr id="51207" name="Rectangle 7"/>
          <p:cNvSpPr>
            <a:spLocks noChangeArrowheads="1"/>
          </p:cNvSpPr>
          <p:nvPr/>
        </p:nvSpPr>
        <p:spPr bwMode="auto">
          <a:xfrm>
            <a:off x="1804988" y="6232525"/>
            <a:ext cx="4519612" cy="244475"/>
          </a:xfrm>
          <a:prstGeom prst="rect">
            <a:avLst/>
          </a:prstGeom>
          <a:noFill/>
          <a:ln w="9525">
            <a:noFill/>
            <a:miter lim="800000"/>
            <a:headEnd/>
            <a:tailEnd/>
          </a:ln>
        </p:spPr>
        <p:txBody>
          <a:bodyPr>
            <a:spAutoFit/>
          </a:bodyPr>
          <a:lstStyle/>
          <a:p>
            <a:pPr>
              <a:defRPr/>
            </a:pPr>
            <a:r>
              <a:rPr lang="en-AU" sz="1000" b="1" dirty="0">
                <a:solidFill>
                  <a:schemeClr val="bg1"/>
                </a:solidFill>
              </a:rPr>
              <a:t>Foreign Investment in Consumer Credit Sector and Media Sectors</a:t>
            </a:r>
            <a:r>
              <a:rPr lang="en-US" sz="1000" b="1" dirty="0">
                <a:solidFill>
                  <a:schemeClr val="bg1"/>
                </a:solidFill>
              </a:rPr>
              <a:t> </a:t>
            </a:r>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p:transition spd="slow">
    <p:comb/>
  </p:transition>
  <p:txStyles>
    <p:titleStyle>
      <a:lvl1pPr algn="ctr" rtl="0" eaLnBrk="1" fontAlgn="base" hangingPunct="1">
        <a:spcBef>
          <a:spcPct val="0"/>
        </a:spcBef>
        <a:spcAft>
          <a:spcPct val="0"/>
        </a:spcAft>
        <a:defRPr sz="1000">
          <a:solidFill>
            <a:schemeClr val="bg1"/>
          </a:solidFill>
          <a:latin typeface="+mj-lt"/>
          <a:ea typeface="+mj-ea"/>
          <a:cs typeface="+mj-cs"/>
        </a:defRPr>
      </a:lvl1pPr>
      <a:lvl2pPr algn="ctr" rtl="0" eaLnBrk="1" fontAlgn="base" hangingPunct="1">
        <a:spcBef>
          <a:spcPct val="0"/>
        </a:spcBef>
        <a:spcAft>
          <a:spcPct val="0"/>
        </a:spcAft>
        <a:defRPr sz="1000">
          <a:solidFill>
            <a:schemeClr val="bg1"/>
          </a:solidFill>
          <a:latin typeface="Arial" charset="0"/>
        </a:defRPr>
      </a:lvl2pPr>
      <a:lvl3pPr algn="ctr" rtl="0" eaLnBrk="1" fontAlgn="base" hangingPunct="1">
        <a:spcBef>
          <a:spcPct val="0"/>
        </a:spcBef>
        <a:spcAft>
          <a:spcPct val="0"/>
        </a:spcAft>
        <a:defRPr sz="1000">
          <a:solidFill>
            <a:schemeClr val="bg1"/>
          </a:solidFill>
          <a:latin typeface="Arial" charset="0"/>
        </a:defRPr>
      </a:lvl3pPr>
      <a:lvl4pPr algn="ctr" rtl="0" eaLnBrk="1" fontAlgn="base" hangingPunct="1">
        <a:spcBef>
          <a:spcPct val="0"/>
        </a:spcBef>
        <a:spcAft>
          <a:spcPct val="0"/>
        </a:spcAft>
        <a:defRPr sz="1000">
          <a:solidFill>
            <a:schemeClr val="bg1"/>
          </a:solidFill>
          <a:latin typeface="Arial" charset="0"/>
        </a:defRPr>
      </a:lvl4pPr>
      <a:lvl5pPr algn="ctr" rtl="0" eaLnBrk="1" fontAlgn="base" hangingPunct="1">
        <a:spcBef>
          <a:spcPct val="0"/>
        </a:spcBef>
        <a:spcAft>
          <a:spcPct val="0"/>
        </a:spcAft>
        <a:defRPr sz="1000">
          <a:solidFill>
            <a:schemeClr val="bg1"/>
          </a:solidFill>
          <a:latin typeface="Arial" charset="0"/>
        </a:defRPr>
      </a:lvl5pPr>
      <a:lvl6pPr marL="457200" algn="ctr" rtl="0" eaLnBrk="1" fontAlgn="base" hangingPunct="1">
        <a:spcBef>
          <a:spcPct val="0"/>
        </a:spcBef>
        <a:spcAft>
          <a:spcPct val="0"/>
        </a:spcAft>
        <a:defRPr sz="1000">
          <a:solidFill>
            <a:schemeClr val="bg1"/>
          </a:solidFill>
          <a:latin typeface="Arial" charset="0"/>
        </a:defRPr>
      </a:lvl6pPr>
      <a:lvl7pPr marL="914400" algn="ctr" rtl="0" eaLnBrk="1" fontAlgn="base" hangingPunct="1">
        <a:spcBef>
          <a:spcPct val="0"/>
        </a:spcBef>
        <a:spcAft>
          <a:spcPct val="0"/>
        </a:spcAft>
        <a:defRPr sz="1000">
          <a:solidFill>
            <a:schemeClr val="bg1"/>
          </a:solidFill>
          <a:latin typeface="Arial" charset="0"/>
        </a:defRPr>
      </a:lvl7pPr>
      <a:lvl8pPr marL="1371600" algn="ctr" rtl="0" eaLnBrk="1" fontAlgn="base" hangingPunct="1">
        <a:spcBef>
          <a:spcPct val="0"/>
        </a:spcBef>
        <a:spcAft>
          <a:spcPct val="0"/>
        </a:spcAft>
        <a:defRPr sz="1000">
          <a:solidFill>
            <a:schemeClr val="bg1"/>
          </a:solidFill>
          <a:latin typeface="Arial" charset="0"/>
        </a:defRPr>
      </a:lvl8pPr>
      <a:lvl9pPr marL="1828800" algn="ctr" rtl="0" eaLnBrk="1" fontAlgn="base" hangingPunct="1">
        <a:spcBef>
          <a:spcPct val="0"/>
        </a:spcBef>
        <a:spcAft>
          <a:spcPct val="0"/>
        </a:spcAft>
        <a:defRPr sz="1000">
          <a:solidFill>
            <a:schemeClr val="bg1"/>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logo"/>
          <p:cNvPicPr>
            <a:picLocks noChangeAspect="1" noChangeArrowheads="1"/>
          </p:cNvPicPr>
          <p:nvPr/>
        </p:nvPicPr>
        <p:blipFill>
          <a:blip r:embed="rId3" cstate="print"/>
          <a:srcRect/>
          <a:stretch>
            <a:fillRect/>
          </a:stretch>
        </p:blipFill>
        <p:spPr bwMode="auto">
          <a:xfrm>
            <a:off x="914400" y="228600"/>
            <a:ext cx="3886200" cy="844550"/>
          </a:xfrm>
          <a:prstGeom prst="rect">
            <a:avLst/>
          </a:prstGeom>
          <a:noFill/>
          <a:ln w="9525">
            <a:noFill/>
            <a:miter lim="800000"/>
            <a:headEnd/>
            <a:tailEnd/>
          </a:ln>
        </p:spPr>
      </p:pic>
      <p:sp>
        <p:nvSpPr>
          <p:cNvPr id="2051" name="Rectangle 6"/>
          <p:cNvSpPr>
            <a:spLocks noChangeArrowheads="1"/>
          </p:cNvSpPr>
          <p:nvPr/>
        </p:nvSpPr>
        <p:spPr bwMode="auto">
          <a:xfrm>
            <a:off x="6629400" y="381000"/>
            <a:ext cx="2514600" cy="685800"/>
          </a:xfrm>
          <a:prstGeom prst="rect">
            <a:avLst/>
          </a:prstGeom>
          <a:noFill/>
          <a:ln w="9525">
            <a:noFill/>
            <a:miter lim="800000"/>
            <a:headEnd/>
            <a:tailEnd/>
          </a:ln>
        </p:spPr>
        <p:txBody>
          <a:bodyPr anchor="ctr"/>
          <a:lstStyle/>
          <a:p>
            <a:r>
              <a:rPr lang="en-US" sz="1000" dirty="0">
                <a:solidFill>
                  <a:srgbClr val="112369"/>
                </a:solidFill>
              </a:rPr>
              <a:t>Think Business, Practising Law</a:t>
            </a:r>
          </a:p>
        </p:txBody>
      </p:sp>
      <p:sp>
        <p:nvSpPr>
          <p:cNvPr id="2052" name="Rectangle 11"/>
          <p:cNvSpPr>
            <a:spLocks noGrp="1" noChangeArrowheads="1"/>
          </p:cNvSpPr>
          <p:nvPr>
            <p:ph type="body" sz="half" idx="1"/>
          </p:nvPr>
        </p:nvSpPr>
        <p:spPr bwMode="auto">
          <a:xfrm>
            <a:off x="1828800" y="2408238"/>
            <a:ext cx="6858000" cy="4068762"/>
          </a:xfrm>
          <a:noFill/>
          <a:ln>
            <a:miter lim="800000"/>
            <a:headEnd/>
            <a:tailEnd/>
          </a:ln>
        </p:spPr>
        <p:txBody>
          <a:bodyPr vert="horz" wrap="square" lIns="91440" tIns="45720" rIns="91440" bIns="45720" numCol="1" anchor="t" anchorCtr="0" compatLnSpc="1">
            <a:prstTxWarp prst="textNoShape">
              <a:avLst/>
            </a:prstTxWarp>
          </a:bodyPr>
          <a:lstStyle/>
          <a:p>
            <a:pPr marL="0" indent="0" eaLnBrk="1" hangingPunct="1">
              <a:spcBef>
                <a:spcPts val="168"/>
              </a:spcBef>
              <a:spcAft>
                <a:spcPts val="168"/>
              </a:spcAft>
              <a:buNone/>
              <a:defRPr/>
            </a:pPr>
            <a:r>
              <a:rPr lang="en-US" sz="3600" dirty="0">
                <a:solidFill>
                  <a:schemeClr val="bg1"/>
                </a:solidFill>
              </a:rPr>
              <a:t>Share &amp; Learn – “I’m an alien, I’m a legal alien”</a:t>
            </a:r>
          </a:p>
          <a:p>
            <a:pPr marL="0" indent="0" eaLnBrk="1" hangingPunct="1">
              <a:spcBef>
                <a:spcPts val="168"/>
              </a:spcBef>
              <a:spcAft>
                <a:spcPts val="168"/>
              </a:spcAft>
              <a:buNone/>
              <a:defRPr/>
            </a:pPr>
            <a:endParaRPr lang="en-US" sz="2000" dirty="0">
              <a:solidFill>
                <a:schemeClr val="bg1"/>
              </a:solidFill>
            </a:endParaRPr>
          </a:p>
          <a:p>
            <a:pPr marL="0" indent="0" eaLnBrk="1" hangingPunct="1">
              <a:spcBef>
                <a:spcPts val="168"/>
              </a:spcBef>
              <a:spcAft>
                <a:spcPts val="168"/>
              </a:spcAft>
              <a:buNone/>
              <a:defRPr/>
            </a:pPr>
            <a:endParaRPr lang="en-US" sz="2000" dirty="0">
              <a:solidFill>
                <a:schemeClr val="bg1"/>
              </a:solidFill>
            </a:endParaRPr>
          </a:p>
          <a:p>
            <a:pPr marL="0" indent="0">
              <a:lnSpc>
                <a:spcPct val="80000"/>
              </a:lnSpc>
              <a:spcBef>
                <a:spcPts val="120"/>
              </a:spcBef>
              <a:spcAft>
                <a:spcPts val="120"/>
              </a:spcAft>
              <a:buNone/>
              <a:defRPr/>
            </a:pPr>
            <a:r>
              <a:rPr lang="en-US" sz="2000" i="1" dirty="0">
                <a:solidFill>
                  <a:schemeClr val="bg1"/>
                </a:solidFill>
              </a:rPr>
              <a:t>30 September 2016</a:t>
            </a:r>
            <a:endParaRPr lang="en-US" sz="2000" dirty="0">
              <a:solidFill>
                <a:schemeClr val="bg1"/>
              </a:solidFill>
            </a:endParaRPr>
          </a:p>
          <a:p>
            <a:pPr marL="0" lvl="1" indent="0">
              <a:lnSpc>
                <a:spcPct val="80000"/>
              </a:lnSpc>
              <a:spcBef>
                <a:spcPts val="120"/>
              </a:spcBef>
              <a:spcAft>
                <a:spcPts val="120"/>
              </a:spcAft>
              <a:buNone/>
            </a:pPr>
            <a:r>
              <a:rPr lang="en-US" sz="2000" dirty="0">
                <a:solidFill>
                  <a:schemeClr val="bg1"/>
                </a:solidFill>
              </a:rPr>
              <a:t>Consulate General of Hungary </a:t>
            </a:r>
            <a:endParaRPr lang="en-US" sz="2000" dirty="0">
              <a:solidFill>
                <a:schemeClr val="bg1"/>
              </a:solidFill>
              <a:ea typeface="+mn-ea"/>
              <a:cs typeface="+mn-cs"/>
            </a:endParaRPr>
          </a:p>
          <a:p>
            <a:pPr marL="0" indent="0" eaLnBrk="1" hangingPunct="1">
              <a:spcBef>
                <a:spcPct val="5000"/>
              </a:spcBef>
              <a:spcAft>
                <a:spcPct val="5000"/>
              </a:spcAft>
              <a:buFontTx/>
              <a:buNone/>
            </a:pPr>
            <a:endParaRPr lang="en-US" sz="2000" dirty="0">
              <a:solidFill>
                <a:schemeClr val="bg1"/>
              </a:solidFill>
            </a:endParaRPr>
          </a:p>
          <a:p>
            <a:pPr marL="0" indent="0" eaLnBrk="1" hangingPunct="1">
              <a:spcBef>
                <a:spcPct val="5000"/>
              </a:spcBef>
              <a:spcAft>
                <a:spcPct val="5000"/>
              </a:spcAft>
              <a:buFontTx/>
              <a:buNone/>
            </a:pPr>
            <a:endParaRPr lang="en-US" sz="1800" dirty="0">
              <a:solidFill>
                <a:schemeClr val="bg1"/>
              </a:solidFill>
            </a:endParaRPr>
          </a:p>
          <a:p>
            <a:pPr marL="0" indent="0" eaLnBrk="1" hangingPunct="1">
              <a:lnSpc>
                <a:spcPct val="80000"/>
              </a:lnSpc>
              <a:spcBef>
                <a:spcPct val="5000"/>
              </a:spcBef>
              <a:spcAft>
                <a:spcPct val="5000"/>
              </a:spcAft>
              <a:buFontTx/>
              <a:buNone/>
            </a:pPr>
            <a:r>
              <a:rPr lang="en-US" sz="2000" dirty="0">
                <a:solidFill>
                  <a:schemeClr val="bg1"/>
                </a:solidFill>
              </a:rPr>
              <a:t>By Steven Jacob</a:t>
            </a:r>
          </a:p>
          <a:p>
            <a:pPr marL="0" indent="0" eaLnBrk="1" hangingPunct="1">
              <a:lnSpc>
                <a:spcPct val="80000"/>
              </a:lnSpc>
              <a:spcBef>
                <a:spcPct val="5000"/>
              </a:spcBef>
              <a:spcAft>
                <a:spcPct val="5000"/>
              </a:spcAft>
              <a:buFontTx/>
              <a:buNone/>
            </a:pPr>
            <a:r>
              <a:rPr lang="en-US" sz="2000" i="1" dirty="0">
                <a:solidFill>
                  <a:schemeClr val="bg1"/>
                </a:solidFill>
              </a:rPr>
              <a:t>Foreign Associate, Indochine Counsel </a:t>
            </a:r>
          </a:p>
        </p:txBody>
      </p:sp>
    </p:spTree>
  </p:cSld>
  <p:clrMapOvr>
    <a:masterClrMapping/>
  </p:clrMapOvr>
  <p:transition spd="slow">
    <p:check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28024" y="1494504"/>
            <a:ext cx="7162800" cy="914400"/>
          </a:xfrm>
          <a:noFill/>
          <a:ln>
            <a:miter lim="800000"/>
            <a:headEnd/>
            <a:tailEnd/>
          </a:ln>
        </p:spPr>
        <p:txBody>
          <a:bodyPr vert="horz" wrap="square" lIns="91440" tIns="45720" rIns="91440" bIns="45720" numCol="1" anchor="t" anchorCtr="0" compatLnSpc="1">
            <a:prstTxWarp prst="textNoShape">
              <a:avLst/>
            </a:prstTxWarp>
          </a:bodyPr>
          <a:lstStyle/>
          <a:p>
            <a:pPr algn="l">
              <a:buFontTx/>
              <a:buNone/>
              <a:defRPr/>
            </a:pPr>
            <a:r>
              <a:rPr lang="en-US" sz="3200" dirty="0">
                <a:solidFill>
                  <a:schemeClr val="bg1"/>
                </a:solidFill>
              </a:rPr>
              <a:t>Those who aren’t required to get a work permit</a:t>
            </a:r>
          </a:p>
        </p:txBody>
      </p:sp>
      <p:sp>
        <p:nvSpPr>
          <p:cNvPr id="4099" name="Rectangle 3"/>
          <p:cNvSpPr>
            <a:spLocks noGrp="1" noChangeArrowheads="1"/>
          </p:cNvSpPr>
          <p:nvPr>
            <p:ph idx="1"/>
          </p:nvPr>
        </p:nvSpPr>
        <p:spPr bwMode="auto">
          <a:xfrm>
            <a:off x="1752600" y="2590800"/>
            <a:ext cx="7086600" cy="4038600"/>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Char char="ü"/>
            </a:pPr>
            <a:r>
              <a:rPr lang="en-US" sz="1800" dirty="0">
                <a:solidFill>
                  <a:schemeClr val="bg1"/>
                </a:solidFill>
              </a:rPr>
              <a:t>Work permit exemption</a:t>
            </a:r>
          </a:p>
          <a:p>
            <a:pPr marL="339725" indent="0">
              <a:buNone/>
            </a:pPr>
            <a:r>
              <a:rPr lang="en-US" sz="1800" dirty="0">
                <a:solidFill>
                  <a:schemeClr val="bg1"/>
                </a:solidFill>
              </a:rPr>
              <a:t>The following foreigner are exempt from work permit:</a:t>
            </a:r>
            <a:endParaRPr lang="en-US" sz="1700" dirty="0">
              <a:solidFill>
                <a:schemeClr val="bg1"/>
              </a:solidFill>
            </a:endParaRPr>
          </a:p>
          <a:p>
            <a:pPr marL="693738">
              <a:buFont typeface="Arial" panose="020B0604020202020204" pitchFamily="34" charset="0"/>
              <a:buChar char="‒"/>
            </a:pPr>
            <a:r>
              <a:rPr lang="en-CA" sz="1800" dirty="0">
                <a:solidFill>
                  <a:schemeClr val="bg1"/>
                </a:solidFill>
              </a:rPr>
              <a:t>Member of a multi-member limited liability company </a:t>
            </a:r>
          </a:p>
          <a:p>
            <a:pPr marL="693738">
              <a:buFont typeface="Arial" panose="020B0604020202020204" pitchFamily="34" charset="0"/>
              <a:buChar char="‒"/>
            </a:pPr>
            <a:r>
              <a:rPr lang="en-CA" sz="1800" dirty="0">
                <a:solidFill>
                  <a:schemeClr val="bg1"/>
                </a:solidFill>
              </a:rPr>
              <a:t>Owner of a one-member limited liability company </a:t>
            </a:r>
          </a:p>
          <a:p>
            <a:pPr marL="693738">
              <a:buFont typeface="Arial" panose="020B0604020202020204" pitchFamily="34" charset="0"/>
              <a:buChar char="‒"/>
            </a:pPr>
            <a:r>
              <a:rPr lang="en-CA" sz="1800" dirty="0">
                <a:solidFill>
                  <a:schemeClr val="bg1"/>
                </a:solidFill>
              </a:rPr>
              <a:t>Member of the board of management of a joint venture company</a:t>
            </a:r>
          </a:p>
          <a:p>
            <a:pPr marL="693738">
              <a:buFont typeface="Arial" panose="020B0604020202020204" pitchFamily="34" charset="0"/>
              <a:buChar char="‒"/>
            </a:pPr>
            <a:r>
              <a:rPr lang="en-CA" sz="1800" dirty="0">
                <a:solidFill>
                  <a:schemeClr val="bg1"/>
                </a:solidFill>
              </a:rPr>
              <a:t>Head of a representative office or of a project of an international organization or non-governmental organization in Vietnam</a:t>
            </a:r>
          </a:p>
          <a:p>
            <a:pPr marL="693738">
              <a:buFont typeface="Arial" panose="020B0604020202020204" pitchFamily="34" charset="0"/>
              <a:buChar char="‒"/>
            </a:pPr>
            <a:r>
              <a:rPr lang="en-CA" sz="1800" dirty="0">
                <a:solidFill>
                  <a:schemeClr val="bg1"/>
                </a:solidFill>
              </a:rPr>
              <a:t>Entering Vietnam for a period under 3 months in order to offer services</a:t>
            </a:r>
          </a:p>
          <a:p>
            <a:pPr marL="693738">
              <a:buFont typeface="Arial" panose="020B0604020202020204" pitchFamily="34" charset="0"/>
              <a:buChar char="‒"/>
            </a:pPr>
            <a:r>
              <a:rPr lang="en-CA" sz="1800" dirty="0">
                <a:solidFill>
                  <a:schemeClr val="bg1"/>
                </a:solidFill>
              </a:rPr>
              <a:t>Entering Vietnam for a period under 3 months in order to resolve an emergency</a:t>
            </a:r>
            <a:endParaRPr lang="en-US" sz="1800" dirty="0">
              <a:solidFill>
                <a:schemeClr val="bg1"/>
              </a:solidFill>
            </a:endParaRP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masterClrMapping/>
  </p:clrMapOvr>
  <p:transition spd="slow">
    <p:comb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28024" y="1656732"/>
            <a:ext cx="7162800" cy="914400"/>
          </a:xfrm>
          <a:noFill/>
          <a:ln>
            <a:miter lim="800000"/>
            <a:headEnd/>
            <a:tailEnd/>
          </a:ln>
        </p:spPr>
        <p:txBody>
          <a:bodyPr vert="horz" wrap="square" lIns="91440" tIns="45720" rIns="91440" bIns="45720" numCol="1" anchor="t" anchorCtr="0" compatLnSpc="1">
            <a:prstTxWarp prst="textNoShape">
              <a:avLst/>
            </a:prstTxWarp>
          </a:bodyPr>
          <a:lstStyle/>
          <a:p>
            <a:pPr algn="l">
              <a:lnSpc>
                <a:spcPct val="80000"/>
              </a:lnSpc>
              <a:spcBef>
                <a:spcPct val="20000"/>
              </a:spcBef>
              <a:defRPr/>
            </a:pPr>
            <a:r>
              <a:rPr lang="en-US" sz="3200" dirty="0">
                <a:solidFill>
                  <a:schemeClr val="bg1"/>
                </a:solidFill>
              </a:rPr>
              <a:t>Those who aren’t required to get a work permit (Cont.)</a:t>
            </a:r>
          </a:p>
        </p:txBody>
      </p:sp>
      <p:sp>
        <p:nvSpPr>
          <p:cNvPr id="4099" name="Rectangle 3"/>
          <p:cNvSpPr>
            <a:spLocks noGrp="1" noChangeArrowheads="1"/>
          </p:cNvSpPr>
          <p:nvPr>
            <p:ph idx="1"/>
          </p:nvPr>
        </p:nvSpPr>
        <p:spPr bwMode="auto">
          <a:xfrm>
            <a:off x="1752600" y="2674368"/>
            <a:ext cx="7086600" cy="3957492"/>
          </a:xfrm>
          <a:noFill/>
          <a:ln>
            <a:miter lim="800000"/>
            <a:headEnd/>
            <a:tailEnd/>
          </a:ln>
        </p:spPr>
        <p:txBody>
          <a:bodyPr vert="horz" wrap="square" lIns="91440" tIns="45720" rIns="91440" bIns="45720" numCol="1" anchor="t" anchorCtr="0" compatLnSpc="1">
            <a:prstTxWarp prst="textNoShape">
              <a:avLst/>
            </a:prstTxWarp>
          </a:bodyPr>
          <a:lstStyle/>
          <a:p>
            <a:pPr marL="693738">
              <a:buFont typeface="Arial" panose="020B0604020202020204" pitchFamily="34" charset="0"/>
              <a:buChar char="‒"/>
              <a:defRPr/>
            </a:pPr>
            <a:r>
              <a:rPr lang="en-CA" sz="1800" dirty="0">
                <a:solidFill>
                  <a:schemeClr val="bg1"/>
                </a:solidFill>
              </a:rPr>
              <a:t>A foreign lawyer who has been granted a practising certificate in Vietnam by the Ministry of Justice</a:t>
            </a:r>
            <a:endParaRPr lang="en-US" sz="1800" dirty="0">
              <a:solidFill>
                <a:schemeClr val="bg1"/>
              </a:solidFill>
            </a:endParaRPr>
          </a:p>
          <a:p>
            <a:pPr marL="693738">
              <a:buFont typeface="Arial" panose="020B0604020202020204" pitchFamily="34" charset="0"/>
              <a:buChar char="‒"/>
              <a:defRPr/>
            </a:pPr>
            <a:r>
              <a:rPr lang="en-CA" sz="1800" dirty="0">
                <a:solidFill>
                  <a:schemeClr val="bg1"/>
                </a:solidFill>
              </a:rPr>
              <a:t>Entering Vietnam to work as experts, managers, executive directors or technicians for a period under 30 days and cumulative time of working in Vietnam not exceeds 90 days per year </a:t>
            </a:r>
          </a:p>
          <a:p>
            <a:pPr marL="693738">
              <a:buFont typeface="Arial" panose="020B0604020202020204" pitchFamily="34" charset="0"/>
              <a:buChar char="‒"/>
              <a:defRPr/>
            </a:pPr>
            <a:r>
              <a:rPr lang="en-CA" sz="1800" dirty="0">
                <a:solidFill>
                  <a:schemeClr val="bg1"/>
                </a:solidFill>
              </a:rPr>
              <a:t>A foreigner who is internally transferred within the scope of the list of commitments on services of Vietnam under the WTO. The 11 services are: business services; information services; construction services; distribution services; education services; environment services; financial services; medical health services; tourism services; culture and entertainment services; and transportation services</a:t>
            </a:r>
            <a:endParaRPr lang="en-US" altLang="en-US" sz="1800" dirty="0">
              <a:solidFill>
                <a:schemeClr val="bg1"/>
              </a:solidFill>
              <a:cs typeface="Arial" panose="020B0604020202020204" pitchFamily="34" charset="0"/>
            </a:endParaRP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masterClrMapping/>
  </p:clrMapOvr>
  <p:transition spd="slow">
    <p:comb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52600" y="1489584"/>
            <a:ext cx="7315200" cy="609600"/>
          </a:xfrm>
          <a:noFill/>
          <a:ln>
            <a:miter lim="800000"/>
            <a:headEnd/>
            <a:tailEnd/>
          </a:ln>
        </p:spPr>
        <p:txBody>
          <a:bodyPr vert="horz" wrap="square" lIns="91440" tIns="45720" rIns="91440" bIns="45720" numCol="1" anchor="t" anchorCtr="0" compatLnSpc="1">
            <a:prstTxWarp prst="textNoShape">
              <a:avLst/>
            </a:prstTxWarp>
          </a:bodyPr>
          <a:lstStyle/>
          <a:p>
            <a:pPr marL="0" indent="0" algn="l">
              <a:buFontTx/>
              <a:buNone/>
              <a:defRPr/>
            </a:pPr>
            <a:r>
              <a:rPr lang="en-US" sz="3200" dirty="0">
                <a:solidFill>
                  <a:schemeClr val="bg1"/>
                </a:solidFill>
              </a:rPr>
              <a:t>Those who don’t need a work permit</a:t>
            </a:r>
          </a:p>
        </p:txBody>
      </p:sp>
      <p:sp>
        <p:nvSpPr>
          <p:cNvPr id="4099" name="Rectangle 3"/>
          <p:cNvSpPr>
            <a:spLocks noGrp="1" noChangeArrowheads="1"/>
          </p:cNvSpPr>
          <p:nvPr>
            <p:ph idx="1"/>
          </p:nvPr>
        </p:nvSpPr>
        <p:spPr bwMode="auto">
          <a:xfrm>
            <a:off x="1752600" y="2131140"/>
            <a:ext cx="7086600" cy="4517928"/>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Char char="ü"/>
            </a:pPr>
            <a:r>
              <a:rPr lang="en-CA" sz="1900" dirty="0">
                <a:solidFill>
                  <a:schemeClr val="bg1"/>
                </a:solidFill>
              </a:rPr>
              <a:t>A foreigner who is coming to Vietnam to provide expert and technical consultancy services or to undertake other tasks servicing the work of research, formulation, evaluation, monitoring and assessment, management and implementation of a program or project using ODA in accordance with provisions or agreements in an international treaty on ODA signed by the competent authorities of both Vietnam and foreign country</a:t>
            </a:r>
            <a:endParaRPr lang="en-US" sz="1900" dirty="0">
              <a:solidFill>
                <a:schemeClr val="bg1"/>
              </a:solidFill>
            </a:endParaRPr>
          </a:p>
          <a:p>
            <a:pPr>
              <a:buFont typeface="Wingdings" pitchFamily="2" charset="2"/>
              <a:buChar char="ü"/>
            </a:pPr>
            <a:r>
              <a:rPr lang="en-CA" sz="1900" dirty="0">
                <a:solidFill>
                  <a:schemeClr val="bg1"/>
                </a:solidFill>
              </a:rPr>
              <a:t>A foreigner who is issued an operational license in information and press in Vietnam by the Ministry of Foreign Affairs</a:t>
            </a:r>
          </a:p>
          <a:p>
            <a:pPr>
              <a:buFont typeface="Wingdings" pitchFamily="2" charset="2"/>
              <a:buChar char="ü"/>
            </a:pPr>
            <a:r>
              <a:rPr lang="en-US" sz="1900" dirty="0">
                <a:solidFill>
                  <a:schemeClr val="bg1"/>
                </a:solidFill>
              </a:rPr>
              <a:t>A foreigner who is coming to Vietnam to implement an international agreement signed in accordance with law by a central State agency, a provincial agency or a central socio-political organization</a:t>
            </a: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masterClrMapping/>
  </p:clrMapOvr>
  <p:transition spd="slow">
    <p:comb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42772" y="1656732"/>
            <a:ext cx="7162800" cy="956184"/>
          </a:xfrm>
          <a:noFill/>
          <a:ln>
            <a:miter lim="800000"/>
            <a:headEnd/>
            <a:tailEnd/>
          </a:ln>
        </p:spPr>
        <p:txBody>
          <a:bodyPr vert="horz" wrap="square" lIns="91440" tIns="45720" rIns="91440" bIns="45720" numCol="1" anchor="t" anchorCtr="0" compatLnSpc="1">
            <a:prstTxWarp prst="textNoShape">
              <a:avLst/>
            </a:prstTxWarp>
          </a:bodyPr>
          <a:lstStyle/>
          <a:p>
            <a:pPr algn="l">
              <a:lnSpc>
                <a:spcPct val="80000"/>
              </a:lnSpc>
              <a:spcBef>
                <a:spcPct val="20000"/>
              </a:spcBef>
              <a:defRPr/>
            </a:pPr>
            <a:r>
              <a:rPr lang="en-US" sz="3200" dirty="0">
                <a:solidFill>
                  <a:schemeClr val="bg1"/>
                </a:solidFill>
              </a:rPr>
              <a:t>Consequences of working without work permit</a:t>
            </a:r>
          </a:p>
        </p:txBody>
      </p:sp>
      <p:sp>
        <p:nvSpPr>
          <p:cNvPr id="4099" name="Rectangle 3"/>
          <p:cNvSpPr>
            <a:spLocks noGrp="1" noChangeArrowheads="1"/>
          </p:cNvSpPr>
          <p:nvPr>
            <p:ph idx="1"/>
          </p:nvPr>
        </p:nvSpPr>
        <p:spPr bwMode="auto">
          <a:xfrm>
            <a:off x="1752600" y="2701404"/>
            <a:ext cx="7152972" cy="3927996"/>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Char char="ü"/>
            </a:pPr>
            <a:r>
              <a:rPr lang="en-US" sz="2200" dirty="0">
                <a:solidFill>
                  <a:schemeClr val="bg1"/>
                </a:solidFill>
              </a:rPr>
              <a:t>Foreign workers working in Vietnam without work permits or using expired work permits (except the cases where they are exempted) will be expelled from the country </a:t>
            </a:r>
          </a:p>
          <a:p>
            <a:pPr>
              <a:buFont typeface="Wingdings" pitchFamily="2" charset="2"/>
              <a:buChar char="ü"/>
            </a:pPr>
            <a:r>
              <a:rPr lang="en-US" sz="2200" dirty="0">
                <a:solidFill>
                  <a:schemeClr val="bg1"/>
                </a:solidFill>
              </a:rPr>
              <a:t>A fine of between VND 30Mil and VND75Mil (subject to number of expatriates) shall be applied to the employers when using foreign workers without work permits or using expired work permits (except the cases where they are exempted). In addition, the companies may be suspended of operation for a period of from 1 to 3 months</a:t>
            </a: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masterClrMapping/>
  </p:clrMapOvr>
  <p:transition spd="slow">
    <p:comb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42772" y="1860756"/>
            <a:ext cx="7162800" cy="437532"/>
          </a:xfrm>
          <a:noFill/>
          <a:ln>
            <a:miter lim="800000"/>
            <a:headEnd/>
            <a:tailEnd/>
          </a:ln>
        </p:spPr>
        <p:txBody>
          <a:bodyPr vert="horz" wrap="square" lIns="91440" tIns="45720" rIns="91440" bIns="45720" numCol="1" anchor="t" anchorCtr="0" compatLnSpc="1">
            <a:prstTxWarp prst="textNoShape">
              <a:avLst/>
            </a:prstTxWarp>
          </a:bodyPr>
          <a:lstStyle/>
          <a:p>
            <a:pPr algn="l">
              <a:lnSpc>
                <a:spcPct val="80000"/>
              </a:lnSpc>
              <a:spcBef>
                <a:spcPct val="20000"/>
              </a:spcBef>
              <a:defRPr/>
            </a:pPr>
            <a:r>
              <a:rPr lang="en-US" sz="3200" dirty="0">
                <a:solidFill>
                  <a:schemeClr val="bg1"/>
                </a:solidFill>
              </a:rPr>
              <a:t>Temporary Residence Card</a:t>
            </a:r>
          </a:p>
        </p:txBody>
      </p:sp>
      <p:sp>
        <p:nvSpPr>
          <p:cNvPr id="4099" name="Rectangle 3"/>
          <p:cNvSpPr>
            <a:spLocks noGrp="1" noChangeArrowheads="1"/>
          </p:cNvSpPr>
          <p:nvPr>
            <p:ph idx="1"/>
          </p:nvPr>
        </p:nvSpPr>
        <p:spPr bwMode="auto">
          <a:xfrm>
            <a:off x="1752600" y="2568664"/>
            <a:ext cx="7152972" cy="3927996"/>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ü"/>
            </a:pPr>
            <a:r>
              <a:rPr lang="en-US" sz="2500" dirty="0">
                <a:solidFill>
                  <a:schemeClr val="bg1"/>
                </a:solidFill>
              </a:rPr>
              <a:t>May be granted to workers who are in Vietnam for more than one year on a valid business visa</a:t>
            </a:r>
          </a:p>
          <a:p>
            <a:pPr>
              <a:buFont typeface="Wingdings" panose="05000000000000000000" pitchFamily="2" charset="2"/>
              <a:buChar char="ü"/>
            </a:pPr>
            <a:r>
              <a:rPr lang="en-US" sz="2500" dirty="0">
                <a:solidFill>
                  <a:schemeClr val="bg1"/>
                </a:solidFill>
              </a:rPr>
              <a:t>Senior Management is also eligible</a:t>
            </a:r>
          </a:p>
          <a:p>
            <a:pPr>
              <a:buFont typeface="Wingdings" panose="05000000000000000000" pitchFamily="2" charset="2"/>
              <a:buChar char="ü"/>
            </a:pPr>
            <a:r>
              <a:rPr lang="en-US" sz="2500" dirty="0">
                <a:solidFill>
                  <a:schemeClr val="bg1"/>
                </a:solidFill>
              </a:rPr>
              <a:t>The Temporary Residence card allows holders to enter and exit Vietnam without a visa, within the confines of the temporary residence card</a:t>
            </a:r>
          </a:p>
          <a:p>
            <a:pPr>
              <a:buFont typeface="Wingdings" panose="05000000000000000000" pitchFamily="2" charset="2"/>
              <a:buChar char="ü"/>
            </a:pPr>
            <a:r>
              <a:rPr lang="en-US" sz="2500" dirty="0">
                <a:solidFill>
                  <a:schemeClr val="bg1"/>
                </a:solidFill>
              </a:rPr>
              <a:t>Temporary Residence cards can range from one to five years in length</a:t>
            </a:r>
            <a:endParaRPr lang="vi-VN" sz="2500" dirty="0">
              <a:solidFill>
                <a:schemeClr val="bg1"/>
              </a:solidFill>
            </a:endParaRPr>
          </a:p>
          <a:p>
            <a:endParaRPr lang="en-US" sz="2400" dirty="0"/>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extLst>
      <p:ext uri="{BB962C8B-B14F-4D97-AF65-F5344CB8AC3E}">
        <p14:creationId xmlns:p14="http://schemas.microsoft.com/office/powerpoint/2010/main" val="1495308947"/>
      </p:ext>
    </p:extLst>
  </p:cSld>
  <p:clrMapOvr>
    <a:masterClrMapping/>
  </p:clrMapOvr>
  <p:transition spd="slow">
    <p:comb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42772" y="1860756"/>
            <a:ext cx="7162800" cy="437532"/>
          </a:xfrm>
          <a:noFill/>
          <a:ln>
            <a:miter lim="800000"/>
            <a:headEnd/>
            <a:tailEnd/>
          </a:ln>
        </p:spPr>
        <p:txBody>
          <a:bodyPr vert="horz" wrap="square" lIns="91440" tIns="45720" rIns="91440" bIns="45720" numCol="1" anchor="t" anchorCtr="0" compatLnSpc="1">
            <a:prstTxWarp prst="textNoShape">
              <a:avLst/>
            </a:prstTxWarp>
          </a:bodyPr>
          <a:lstStyle/>
          <a:p>
            <a:pPr algn="l">
              <a:lnSpc>
                <a:spcPct val="80000"/>
              </a:lnSpc>
              <a:spcBef>
                <a:spcPct val="20000"/>
              </a:spcBef>
              <a:defRPr/>
            </a:pPr>
            <a:r>
              <a:rPr lang="en-US" sz="3200" dirty="0">
                <a:solidFill>
                  <a:schemeClr val="bg1"/>
                </a:solidFill>
              </a:rPr>
              <a:t>The Bitter Truth</a:t>
            </a:r>
          </a:p>
        </p:txBody>
      </p:sp>
      <p:sp>
        <p:nvSpPr>
          <p:cNvPr id="4099" name="Rectangle 3"/>
          <p:cNvSpPr>
            <a:spLocks noGrp="1" noChangeArrowheads="1"/>
          </p:cNvSpPr>
          <p:nvPr>
            <p:ph idx="1"/>
          </p:nvPr>
        </p:nvSpPr>
        <p:spPr bwMode="auto">
          <a:xfrm>
            <a:off x="1752600" y="2568664"/>
            <a:ext cx="7152972" cy="3927996"/>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ü"/>
            </a:pPr>
            <a:r>
              <a:rPr lang="en-US" sz="2200" dirty="0">
                <a:solidFill>
                  <a:schemeClr val="bg1"/>
                </a:solidFill>
              </a:rPr>
              <a:t>Vietnam has a history of corruption in immigration, however, they have greatly improved this reputation as they began their assent to the WTO and then to ASEAN</a:t>
            </a:r>
          </a:p>
          <a:p>
            <a:pPr>
              <a:buFont typeface="Wingdings" panose="05000000000000000000" pitchFamily="2" charset="2"/>
              <a:buChar char="ü"/>
            </a:pPr>
            <a:r>
              <a:rPr lang="en-US" sz="2200" dirty="0">
                <a:solidFill>
                  <a:schemeClr val="bg1"/>
                </a:solidFill>
              </a:rPr>
              <a:t>To be fair, they have leveled the costs for entry across the board, allowing anyone currently non-belligerent with Vietnam, to visit the country for the same fee depending on what type of visa is requested </a:t>
            </a:r>
          </a:p>
          <a:p>
            <a:pPr>
              <a:buFont typeface="Wingdings" panose="05000000000000000000" pitchFamily="2" charset="2"/>
              <a:buChar char="ü"/>
            </a:pPr>
            <a:r>
              <a:rPr lang="en-US" sz="2200" dirty="0">
                <a:solidFill>
                  <a:schemeClr val="bg1"/>
                </a:solidFill>
              </a:rPr>
              <a:t>And if you haven’t been here long, try the coffee, its anything but bitter</a:t>
            </a: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extLst>
      <p:ext uri="{BB962C8B-B14F-4D97-AF65-F5344CB8AC3E}">
        <p14:creationId xmlns:p14="http://schemas.microsoft.com/office/powerpoint/2010/main" val="1644430494"/>
      </p:ext>
    </p:extLst>
  </p:cSld>
  <p:clrMapOvr>
    <a:masterClrMapping/>
  </p:clrMapOvr>
  <p:transition spd="slow">
    <p:comb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4294967295"/>
          </p:nvPr>
        </p:nvSpPr>
        <p:spPr bwMode="auto">
          <a:xfrm>
            <a:off x="1905000" y="1524000"/>
            <a:ext cx="7239000" cy="5867400"/>
          </a:xfrm>
          <a:prstGeom prst="rect">
            <a:avLst/>
          </a:prstGeom>
          <a:noFill/>
          <a:ln>
            <a:miter lim="800000"/>
            <a:headEnd/>
            <a:tailEnd/>
          </a:ln>
        </p:spPr>
        <p:txBody>
          <a:bodyPr/>
          <a:lstStyle/>
          <a:p>
            <a:pPr eaLnBrk="1" hangingPunct="1">
              <a:lnSpc>
                <a:spcPct val="90000"/>
              </a:lnSpc>
              <a:spcBef>
                <a:spcPct val="5000"/>
              </a:spcBef>
              <a:spcAft>
                <a:spcPct val="5000"/>
              </a:spcAft>
              <a:buFontTx/>
              <a:buNone/>
            </a:pPr>
            <a:r>
              <a:rPr lang="en-US" dirty="0">
                <a:solidFill>
                  <a:schemeClr val="bg1"/>
                </a:solidFill>
              </a:rPr>
              <a:t>Q&amp;A</a:t>
            </a:r>
            <a:r>
              <a:rPr lang="en-US" sz="3000" dirty="0">
                <a:solidFill>
                  <a:schemeClr val="bg1"/>
                </a:solidFill>
              </a:rPr>
              <a:t> </a:t>
            </a:r>
          </a:p>
          <a:p>
            <a:pPr eaLnBrk="1" hangingPunct="1">
              <a:lnSpc>
                <a:spcPct val="90000"/>
              </a:lnSpc>
              <a:spcBef>
                <a:spcPct val="5000"/>
              </a:spcBef>
              <a:spcAft>
                <a:spcPct val="5000"/>
              </a:spcAft>
              <a:buFontTx/>
              <a:buNone/>
            </a:pPr>
            <a:endParaRPr lang="en-US" sz="1800" b="1" dirty="0">
              <a:solidFill>
                <a:schemeClr val="bg1"/>
              </a:solidFill>
            </a:endParaRPr>
          </a:p>
          <a:p>
            <a:pPr eaLnBrk="1" hangingPunct="1">
              <a:lnSpc>
                <a:spcPct val="90000"/>
              </a:lnSpc>
              <a:spcBef>
                <a:spcPct val="5000"/>
              </a:spcBef>
              <a:spcAft>
                <a:spcPct val="5000"/>
              </a:spcAft>
              <a:buFontTx/>
              <a:buNone/>
            </a:pPr>
            <a:endParaRPr lang="en-US" sz="1800" b="1" dirty="0">
              <a:solidFill>
                <a:schemeClr val="bg1"/>
              </a:solidFill>
            </a:endParaRPr>
          </a:p>
          <a:p>
            <a:pPr eaLnBrk="1" hangingPunct="1">
              <a:lnSpc>
                <a:spcPct val="90000"/>
              </a:lnSpc>
              <a:spcBef>
                <a:spcPct val="5000"/>
              </a:spcBef>
              <a:spcAft>
                <a:spcPct val="5000"/>
              </a:spcAft>
              <a:buFontTx/>
              <a:buNone/>
            </a:pPr>
            <a:endParaRPr lang="en-US" sz="1800" b="1" dirty="0">
              <a:solidFill>
                <a:schemeClr val="bg1"/>
              </a:solidFill>
            </a:endParaRPr>
          </a:p>
          <a:p>
            <a:pPr eaLnBrk="1" hangingPunct="1">
              <a:lnSpc>
                <a:spcPct val="90000"/>
              </a:lnSpc>
              <a:spcBef>
                <a:spcPct val="5000"/>
              </a:spcBef>
              <a:spcAft>
                <a:spcPct val="5000"/>
              </a:spcAft>
              <a:buFontTx/>
              <a:buNone/>
            </a:pPr>
            <a:endParaRPr lang="en-US" sz="1800" b="1" dirty="0">
              <a:solidFill>
                <a:schemeClr val="bg1"/>
              </a:solidFill>
            </a:endParaRPr>
          </a:p>
          <a:p>
            <a:pPr eaLnBrk="1" hangingPunct="1">
              <a:lnSpc>
                <a:spcPct val="90000"/>
              </a:lnSpc>
              <a:spcBef>
                <a:spcPct val="5000"/>
              </a:spcBef>
              <a:spcAft>
                <a:spcPct val="5000"/>
              </a:spcAft>
              <a:buNone/>
            </a:pPr>
            <a:r>
              <a:rPr lang="en-US" sz="2400" dirty="0">
                <a:solidFill>
                  <a:schemeClr val="bg1"/>
                </a:solidFill>
              </a:rPr>
              <a:t>Thank you for your attention !</a:t>
            </a:r>
          </a:p>
          <a:p>
            <a:pPr eaLnBrk="1" hangingPunct="1">
              <a:lnSpc>
                <a:spcPct val="90000"/>
              </a:lnSpc>
              <a:spcBef>
                <a:spcPct val="5000"/>
              </a:spcBef>
              <a:spcAft>
                <a:spcPct val="5000"/>
              </a:spcAft>
              <a:buFontTx/>
              <a:buNone/>
            </a:pPr>
            <a:endParaRPr lang="en-US" sz="1800" b="1" dirty="0">
              <a:solidFill>
                <a:schemeClr val="bg1"/>
              </a:solidFill>
            </a:endParaRPr>
          </a:p>
        </p:txBody>
      </p:sp>
      <p:pic>
        <p:nvPicPr>
          <p:cNvPr id="31747" name="Picture 4" descr="logo"/>
          <p:cNvPicPr>
            <a:picLocks noChangeAspect="1" noChangeArrowheads="1"/>
          </p:cNvPicPr>
          <p:nvPr/>
        </p:nvPicPr>
        <p:blipFill>
          <a:blip r:embed="rId2" cstate="print"/>
          <a:srcRect/>
          <a:stretch>
            <a:fillRect/>
          </a:stretch>
        </p:blipFill>
        <p:spPr bwMode="auto">
          <a:xfrm>
            <a:off x="1295400" y="457200"/>
            <a:ext cx="2057400" cy="447675"/>
          </a:xfrm>
          <a:prstGeom prst="rect">
            <a:avLst/>
          </a:prstGeom>
          <a:noFill/>
          <a:ln w="9525">
            <a:noFill/>
            <a:miter lim="800000"/>
            <a:headEnd/>
            <a:tailEnd/>
          </a:ln>
        </p:spPr>
      </p:pic>
      <p:sp>
        <p:nvSpPr>
          <p:cNvPr id="31749" name="Line 6"/>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masterClrMapping/>
  </p:clrMapOvr>
  <p:transition spd="slow">
    <p:wheel spokes="8"/>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4294967295"/>
          </p:nvPr>
        </p:nvSpPr>
        <p:spPr bwMode="auto">
          <a:xfrm>
            <a:off x="1905000" y="1524000"/>
            <a:ext cx="7239000" cy="5867400"/>
          </a:xfrm>
          <a:prstGeom prst="rect">
            <a:avLst/>
          </a:prstGeom>
          <a:noFill/>
          <a:ln>
            <a:miter lim="800000"/>
            <a:headEnd/>
            <a:tailEnd/>
          </a:ln>
        </p:spPr>
        <p:txBody>
          <a:bodyPr/>
          <a:lstStyle/>
          <a:p>
            <a:pPr eaLnBrk="1" hangingPunct="1">
              <a:lnSpc>
                <a:spcPct val="90000"/>
              </a:lnSpc>
              <a:spcBef>
                <a:spcPct val="5000"/>
              </a:spcBef>
              <a:spcAft>
                <a:spcPct val="5000"/>
              </a:spcAft>
              <a:buFontTx/>
              <a:buNone/>
            </a:pPr>
            <a:r>
              <a:rPr lang="en-US" dirty="0">
                <a:solidFill>
                  <a:schemeClr val="bg1"/>
                </a:solidFill>
              </a:rPr>
              <a:t>Contact Us</a:t>
            </a:r>
            <a:endParaRPr lang="en-US" sz="1800" b="1" dirty="0">
              <a:solidFill>
                <a:schemeClr val="bg1"/>
              </a:solidFill>
            </a:endParaRPr>
          </a:p>
          <a:p>
            <a:pPr eaLnBrk="1" hangingPunct="1">
              <a:lnSpc>
                <a:spcPct val="90000"/>
              </a:lnSpc>
              <a:spcBef>
                <a:spcPct val="5000"/>
              </a:spcBef>
              <a:spcAft>
                <a:spcPct val="5000"/>
              </a:spcAft>
              <a:buFontTx/>
              <a:buNone/>
            </a:pPr>
            <a:endParaRPr lang="en-US" sz="1800" b="1" dirty="0">
              <a:solidFill>
                <a:schemeClr val="bg1"/>
              </a:solidFill>
            </a:endParaRPr>
          </a:p>
          <a:p>
            <a:pPr eaLnBrk="1" hangingPunct="1">
              <a:lnSpc>
                <a:spcPct val="90000"/>
              </a:lnSpc>
              <a:spcBef>
                <a:spcPct val="5000"/>
              </a:spcBef>
              <a:spcAft>
                <a:spcPct val="5000"/>
              </a:spcAft>
              <a:buFontTx/>
              <a:buNone/>
            </a:pPr>
            <a:r>
              <a:rPr lang="en-US" sz="2000" dirty="0">
                <a:solidFill>
                  <a:schemeClr val="bg1"/>
                </a:solidFill>
              </a:rPr>
              <a:t>For any additional inquiries, please contact us at:</a:t>
            </a:r>
          </a:p>
          <a:p>
            <a:pPr eaLnBrk="1" hangingPunct="1">
              <a:lnSpc>
                <a:spcPct val="90000"/>
              </a:lnSpc>
              <a:spcBef>
                <a:spcPct val="5000"/>
              </a:spcBef>
              <a:spcAft>
                <a:spcPct val="5000"/>
              </a:spcAft>
              <a:buFontTx/>
              <a:buNone/>
            </a:pPr>
            <a:endParaRPr lang="en-US" sz="2000" i="1" dirty="0">
              <a:solidFill>
                <a:schemeClr val="bg1"/>
              </a:solidFill>
            </a:endParaRPr>
          </a:p>
          <a:p>
            <a:pPr eaLnBrk="1" hangingPunct="1">
              <a:lnSpc>
                <a:spcPct val="90000"/>
              </a:lnSpc>
              <a:spcBef>
                <a:spcPct val="5000"/>
              </a:spcBef>
              <a:spcAft>
                <a:spcPct val="5000"/>
              </a:spcAft>
              <a:buFontTx/>
              <a:buNone/>
            </a:pPr>
            <a:r>
              <a:rPr lang="en-US" sz="2000" i="1" dirty="0">
                <a:solidFill>
                  <a:schemeClr val="bg1"/>
                </a:solidFill>
              </a:rPr>
              <a:t>Ho Chi Minh City Office </a:t>
            </a:r>
          </a:p>
          <a:p>
            <a:pPr eaLnBrk="1" hangingPunct="1">
              <a:lnSpc>
                <a:spcPct val="90000"/>
              </a:lnSpc>
              <a:spcBef>
                <a:spcPct val="5000"/>
              </a:spcBef>
              <a:spcAft>
                <a:spcPct val="5000"/>
              </a:spcAft>
              <a:buNone/>
            </a:pPr>
            <a:r>
              <a:rPr lang="en-US" sz="2000" b="1" dirty="0">
                <a:solidFill>
                  <a:schemeClr val="bg1"/>
                </a:solidFill>
              </a:rPr>
              <a:t>Dang The Duc </a:t>
            </a:r>
            <a:r>
              <a:rPr lang="en-US" sz="2000" dirty="0">
                <a:solidFill>
                  <a:schemeClr val="bg1"/>
                </a:solidFill>
              </a:rPr>
              <a:t>| Managing Partner </a:t>
            </a:r>
          </a:p>
          <a:p>
            <a:pPr eaLnBrk="1" hangingPunct="1">
              <a:lnSpc>
                <a:spcPct val="90000"/>
              </a:lnSpc>
              <a:spcBef>
                <a:spcPct val="5000"/>
              </a:spcBef>
              <a:spcAft>
                <a:spcPct val="5000"/>
              </a:spcAft>
              <a:buFontTx/>
              <a:buNone/>
            </a:pPr>
            <a:r>
              <a:rPr lang="en-US" sz="2000" dirty="0">
                <a:solidFill>
                  <a:schemeClr val="bg1"/>
                </a:solidFill>
              </a:rPr>
              <a:t>T +848 3823 9640 | E duc.dang@indochinecounsel.com</a:t>
            </a:r>
          </a:p>
          <a:p>
            <a:pPr eaLnBrk="1" hangingPunct="1">
              <a:lnSpc>
                <a:spcPct val="90000"/>
              </a:lnSpc>
              <a:spcBef>
                <a:spcPct val="5000"/>
              </a:spcBef>
              <a:spcAft>
                <a:spcPct val="5000"/>
              </a:spcAft>
              <a:buFontTx/>
              <a:buNone/>
            </a:pPr>
            <a:endParaRPr lang="en-US" sz="2000" dirty="0">
              <a:solidFill>
                <a:schemeClr val="bg1"/>
              </a:solidFill>
            </a:endParaRPr>
          </a:p>
          <a:p>
            <a:pPr eaLnBrk="1" hangingPunct="1">
              <a:lnSpc>
                <a:spcPct val="90000"/>
              </a:lnSpc>
              <a:spcBef>
                <a:spcPct val="5000"/>
              </a:spcBef>
              <a:spcAft>
                <a:spcPct val="5000"/>
              </a:spcAft>
              <a:buNone/>
            </a:pPr>
            <a:r>
              <a:rPr lang="en-US" sz="2000" b="1" dirty="0">
                <a:solidFill>
                  <a:schemeClr val="bg1"/>
                </a:solidFill>
              </a:rPr>
              <a:t>Steven Jacob </a:t>
            </a:r>
            <a:r>
              <a:rPr lang="en-US" sz="2000" dirty="0">
                <a:solidFill>
                  <a:schemeClr val="bg1"/>
                </a:solidFill>
              </a:rPr>
              <a:t>| Foreign Associate</a:t>
            </a:r>
          </a:p>
          <a:p>
            <a:pPr eaLnBrk="1" hangingPunct="1">
              <a:lnSpc>
                <a:spcPct val="90000"/>
              </a:lnSpc>
              <a:spcBef>
                <a:spcPct val="5000"/>
              </a:spcBef>
              <a:spcAft>
                <a:spcPct val="5000"/>
              </a:spcAft>
              <a:buFontTx/>
              <a:buNone/>
            </a:pPr>
            <a:r>
              <a:rPr lang="en-US" sz="2000" dirty="0">
                <a:solidFill>
                  <a:schemeClr val="bg1"/>
                </a:solidFill>
              </a:rPr>
              <a:t>T +848 3823 9640 | E steven.jacob@indochinecounsel.com</a:t>
            </a:r>
          </a:p>
          <a:p>
            <a:pPr eaLnBrk="1" hangingPunct="1">
              <a:lnSpc>
                <a:spcPct val="90000"/>
              </a:lnSpc>
              <a:spcBef>
                <a:spcPct val="5000"/>
              </a:spcBef>
              <a:spcAft>
                <a:spcPct val="5000"/>
              </a:spcAft>
              <a:buFontTx/>
              <a:buNone/>
            </a:pPr>
            <a:endParaRPr lang="en-US" sz="1400" dirty="0">
              <a:solidFill>
                <a:schemeClr val="bg1"/>
              </a:solidFill>
            </a:endParaRPr>
          </a:p>
          <a:p>
            <a:pPr eaLnBrk="1" hangingPunct="1">
              <a:lnSpc>
                <a:spcPct val="90000"/>
              </a:lnSpc>
              <a:spcBef>
                <a:spcPct val="5000"/>
              </a:spcBef>
              <a:spcAft>
                <a:spcPct val="5000"/>
              </a:spcAft>
              <a:buFontTx/>
              <a:buNone/>
            </a:pPr>
            <a:endParaRPr lang="en-US" sz="1400" i="1" dirty="0">
              <a:solidFill>
                <a:schemeClr val="bg1"/>
              </a:solidFill>
            </a:endParaRPr>
          </a:p>
          <a:p>
            <a:pPr eaLnBrk="1" hangingPunct="1">
              <a:lnSpc>
                <a:spcPct val="90000"/>
              </a:lnSpc>
              <a:spcBef>
                <a:spcPct val="5000"/>
              </a:spcBef>
              <a:spcAft>
                <a:spcPct val="5000"/>
              </a:spcAft>
              <a:buFontTx/>
              <a:buNone/>
            </a:pPr>
            <a:r>
              <a:rPr lang="en-US" sz="2000" i="1" dirty="0">
                <a:solidFill>
                  <a:schemeClr val="bg1"/>
                </a:solidFill>
              </a:rPr>
              <a:t>Hanoi  Office </a:t>
            </a:r>
          </a:p>
          <a:p>
            <a:pPr eaLnBrk="1" hangingPunct="1">
              <a:lnSpc>
                <a:spcPct val="90000"/>
              </a:lnSpc>
              <a:spcBef>
                <a:spcPct val="5000"/>
              </a:spcBef>
              <a:spcAft>
                <a:spcPct val="5000"/>
              </a:spcAft>
              <a:buFontTx/>
              <a:buNone/>
            </a:pPr>
            <a:r>
              <a:rPr lang="en-US" sz="2000" b="1" dirty="0">
                <a:solidFill>
                  <a:schemeClr val="bg1"/>
                </a:solidFill>
              </a:rPr>
              <a:t>Dang The Duc </a:t>
            </a:r>
            <a:r>
              <a:rPr lang="en-US" sz="2000" dirty="0">
                <a:solidFill>
                  <a:schemeClr val="bg1"/>
                </a:solidFill>
              </a:rPr>
              <a:t>| Managing Partner</a:t>
            </a:r>
          </a:p>
          <a:p>
            <a:pPr eaLnBrk="1" hangingPunct="1">
              <a:lnSpc>
                <a:spcPct val="90000"/>
              </a:lnSpc>
              <a:spcBef>
                <a:spcPct val="5000"/>
              </a:spcBef>
              <a:spcAft>
                <a:spcPct val="5000"/>
              </a:spcAft>
              <a:buNone/>
            </a:pPr>
            <a:r>
              <a:rPr lang="en-US" sz="2000" dirty="0">
                <a:solidFill>
                  <a:schemeClr val="bg1"/>
                </a:solidFill>
              </a:rPr>
              <a:t>T +844 3795 5261 | E duc.dang@indochinecounsel.com</a:t>
            </a:r>
          </a:p>
          <a:p>
            <a:pPr eaLnBrk="1" hangingPunct="1">
              <a:lnSpc>
                <a:spcPct val="90000"/>
              </a:lnSpc>
              <a:spcBef>
                <a:spcPct val="5000"/>
              </a:spcBef>
              <a:spcAft>
                <a:spcPct val="5000"/>
              </a:spcAft>
              <a:buFontTx/>
              <a:buNone/>
            </a:pPr>
            <a:endParaRPr lang="en-US" sz="1800" b="1" dirty="0">
              <a:solidFill>
                <a:schemeClr val="bg1"/>
              </a:solidFill>
            </a:endParaRPr>
          </a:p>
          <a:p>
            <a:pPr eaLnBrk="1" hangingPunct="1">
              <a:lnSpc>
                <a:spcPct val="90000"/>
              </a:lnSpc>
              <a:spcBef>
                <a:spcPct val="5000"/>
              </a:spcBef>
              <a:spcAft>
                <a:spcPct val="5000"/>
              </a:spcAft>
              <a:buFontTx/>
              <a:buNone/>
            </a:pPr>
            <a:r>
              <a:rPr lang="en-US" sz="2000" b="1" dirty="0">
                <a:solidFill>
                  <a:schemeClr val="bg1"/>
                </a:solidFill>
              </a:rPr>
              <a:t>www.indochinecounsel.com </a:t>
            </a:r>
          </a:p>
        </p:txBody>
      </p:sp>
      <p:pic>
        <p:nvPicPr>
          <p:cNvPr id="31747" name="Picture 4" descr="logo"/>
          <p:cNvPicPr>
            <a:picLocks noChangeAspect="1" noChangeArrowheads="1"/>
          </p:cNvPicPr>
          <p:nvPr/>
        </p:nvPicPr>
        <p:blipFill>
          <a:blip r:embed="rId2" cstate="print"/>
          <a:srcRect/>
          <a:stretch>
            <a:fillRect/>
          </a:stretch>
        </p:blipFill>
        <p:spPr bwMode="auto">
          <a:xfrm>
            <a:off x="1295400" y="457200"/>
            <a:ext cx="2057400" cy="447675"/>
          </a:xfrm>
          <a:prstGeom prst="rect">
            <a:avLst/>
          </a:prstGeom>
          <a:noFill/>
          <a:ln w="9525">
            <a:noFill/>
            <a:miter lim="800000"/>
            <a:headEnd/>
            <a:tailEnd/>
          </a:ln>
        </p:spPr>
      </p:pic>
      <p:sp>
        <p:nvSpPr>
          <p:cNvPr id="31749" name="Line 6"/>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masterClrMapping/>
  </p:clrMapOvr>
  <p:transition spd="slow">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bwMode="auto">
          <a:xfrm>
            <a:off x="609600" y="2374488"/>
            <a:ext cx="8229600" cy="28956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Wingdings" panose="05000000000000000000" pitchFamily="2" charset="2"/>
              <a:buChar char="ü"/>
              <a:defRPr/>
            </a:pPr>
            <a:endParaRPr lang="en-US" sz="2000" dirty="0">
              <a:solidFill>
                <a:schemeClr val="bg1"/>
              </a:solidFill>
            </a:endParaRPr>
          </a:p>
          <a:p>
            <a:pPr marL="0" indent="0">
              <a:lnSpc>
                <a:spcPct val="80000"/>
              </a:lnSpc>
              <a:buNone/>
              <a:defRPr/>
            </a:pPr>
            <a:endParaRPr lang="en-US" sz="2000" dirty="0">
              <a:solidFill>
                <a:schemeClr val="bg1"/>
              </a:solidFill>
            </a:endParaRPr>
          </a:p>
          <a:p>
            <a:pPr marL="0" indent="0" algn="ctr">
              <a:lnSpc>
                <a:spcPct val="80000"/>
              </a:lnSpc>
              <a:buNone/>
              <a:defRPr/>
            </a:pPr>
            <a:r>
              <a:rPr lang="en-US" sz="4000" dirty="0">
                <a:solidFill>
                  <a:schemeClr val="bg1"/>
                </a:solidFill>
              </a:rPr>
              <a:t>Immigration in Vietnam</a:t>
            </a:r>
          </a:p>
          <a:p>
            <a:pPr marL="0" indent="0" algn="ctr">
              <a:lnSpc>
                <a:spcPct val="80000"/>
              </a:lnSpc>
              <a:buNone/>
              <a:defRPr/>
            </a:pPr>
            <a:endParaRPr lang="en-US" sz="2000" dirty="0">
              <a:solidFill>
                <a:schemeClr val="bg1"/>
              </a:solidFill>
            </a:endParaRPr>
          </a:p>
          <a:p>
            <a:pPr marL="0" indent="0" algn="ctr">
              <a:lnSpc>
                <a:spcPct val="80000"/>
              </a:lnSpc>
              <a:buNone/>
              <a:defRPr/>
            </a:pPr>
            <a:r>
              <a:rPr lang="en-US" sz="4000" dirty="0">
                <a:solidFill>
                  <a:schemeClr val="bg1"/>
                </a:solidFill>
              </a:rPr>
              <a:t>A Market Story</a:t>
            </a:r>
            <a:endParaRPr lang="vi-VN" sz="4000" dirty="0">
              <a:solidFill>
                <a:schemeClr val="bg1"/>
              </a:solidFill>
            </a:endParaRPr>
          </a:p>
          <a:p>
            <a:pPr marL="0" indent="0">
              <a:lnSpc>
                <a:spcPct val="80000"/>
              </a:lnSpc>
              <a:buNone/>
              <a:defRPr/>
            </a:pPr>
            <a:endParaRPr lang="en-US" sz="2400" dirty="0">
              <a:solidFill>
                <a:schemeClr val="bg1"/>
              </a:solidFill>
            </a:endParaRP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
        <p:nvSpPr>
          <p:cNvPr id="2" name="Title 1"/>
          <p:cNvSpPr>
            <a:spLocks noGrp="1"/>
          </p:cNvSpPr>
          <p:nvPr>
            <p:ph type="title"/>
          </p:nvPr>
        </p:nvSpPr>
        <p:spPr/>
        <p:txBody>
          <a:bodyPr/>
          <a:lstStyle/>
          <a:p>
            <a:endParaRPr lang="en-US" dirty="0"/>
          </a:p>
        </p:txBody>
      </p:sp>
    </p:spTree>
  </p:cSld>
  <p:clrMapOvr>
    <a:masterClrMapping/>
  </p:clrMapOvr>
  <p:transition spd="slow">
    <p:comb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52600" y="1730472"/>
            <a:ext cx="7315200" cy="762000"/>
          </a:xfrm>
          <a:noFill/>
          <a:ln>
            <a:miter lim="800000"/>
            <a:headEnd/>
            <a:tailEnd/>
          </a:ln>
        </p:spPr>
        <p:txBody>
          <a:bodyPr vert="horz" wrap="square" lIns="91440" tIns="45720" rIns="91440" bIns="45720" numCol="1" anchor="t" anchorCtr="0" compatLnSpc="1">
            <a:prstTxWarp prst="textNoShape">
              <a:avLst/>
            </a:prstTxWarp>
          </a:bodyPr>
          <a:lstStyle/>
          <a:p>
            <a:pPr marL="0" indent="0" algn="l">
              <a:buFontTx/>
              <a:buNone/>
              <a:defRPr/>
            </a:pPr>
            <a:r>
              <a:rPr lang="en-US" sz="3200" dirty="0">
                <a:solidFill>
                  <a:schemeClr val="bg1"/>
                </a:solidFill>
              </a:rPr>
              <a:t>Who cares</a:t>
            </a:r>
            <a:r>
              <a:rPr lang="en-US" altLang="en-US" sz="3200" dirty="0">
                <a:solidFill>
                  <a:schemeClr val="bg1"/>
                </a:solidFill>
              </a:rPr>
              <a:t>?</a:t>
            </a:r>
          </a:p>
        </p:txBody>
      </p:sp>
      <p:sp>
        <p:nvSpPr>
          <p:cNvPr id="4099" name="Rectangle 3"/>
          <p:cNvSpPr>
            <a:spLocks noGrp="1" noChangeArrowheads="1"/>
          </p:cNvSpPr>
          <p:nvPr>
            <p:ph idx="1"/>
          </p:nvPr>
        </p:nvSpPr>
        <p:spPr bwMode="auto">
          <a:xfrm>
            <a:off x="1752600" y="2639960"/>
            <a:ext cx="7086600" cy="3810000"/>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ü"/>
            </a:pPr>
            <a:r>
              <a:rPr lang="en-US" sz="2400" dirty="0">
                <a:solidFill>
                  <a:schemeClr val="bg1"/>
                </a:solidFill>
              </a:rPr>
              <a:t>By 2014 Vietnam was home to nearly a hundred thousand immigrant workers</a:t>
            </a:r>
          </a:p>
          <a:p>
            <a:pPr>
              <a:buFont typeface="Wingdings" panose="05000000000000000000" pitchFamily="2" charset="2"/>
              <a:buChar char="ü"/>
            </a:pPr>
            <a:r>
              <a:rPr lang="en-US" sz="2400" dirty="0">
                <a:solidFill>
                  <a:schemeClr val="bg1"/>
                </a:solidFill>
              </a:rPr>
              <a:t>Foreign entities are only able to hire foreigners if they are directors, managers or experts whose role cannot be repeated by domestic experts</a:t>
            </a:r>
          </a:p>
          <a:p>
            <a:pPr>
              <a:buFont typeface="Wingdings" panose="05000000000000000000" pitchFamily="2" charset="2"/>
              <a:buChar char="ü"/>
            </a:pPr>
            <a:r>
              <a:rPr lang="en-US" sz="2400" dirty="0">
                <a:solidFill>
                  <a:schemeClr val="bg1"/>
                </a:solidFill>
              </a:rPr>
              <a:t>Foreign labor is also allowed to be brought in to run and operate foreign branch offices in Vietnam</a:t>
            </a:r>
            <a:endParaRPr lang="en-US" altLang="en-US" sz="2400" dirty="0">
              <a:solidFill>
                <a:schemeClr val="bg1"/>
              </a:solidFill>
              <a:cs typeface="Arial" panose="020B0604020202020204" pitchFamily="34" charset="0"/>
            </a:endParaRP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transition spd="slow">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52600" y="1804212"/>
            <a:ext cx="7315200" cy="609600"/>
          </a:xfrm>
          <a:noFill/>
          <a:ln>
            <a:miter lim="800000"/>
            <a:headEnd/>
            <a:tailEnd/>
          </a:ln>
        </p:spPr>
        <p:txBody>
          <a:bodyPr vert="horz" wrap="square" lIns="91440" tIns="45720" rIns="91440" bIns="45720" numCol="1" anchor="t" anchorCtr="0" compatLnSpc="1">
            <a:prstTxWarp prst="textNoShape">
              <a:avLst/>
            </a:prstTxWarp>
          </a:bodyPr>
          <a:lstStyle/>
          <a:p>
            <a:pPr algn="l">
              <a:buFontTx/>
              <a:buNone/>
              <a:defRPr/>
            </a:pPr>
            <a:r>
              <a:rPr lang="en-US" sz="3200" dirty="0">
                <a:solidFill>
                  <a:schemeClr val="bg1"/>
                </a:solidFill>
              </a:rPr>
              <a:t>Immigration: the basics</a:t>
            </a:r>
          </a:p>
        </p:txBody>
      </p:sp>
      <p:sp>
        <p:nvSpPr>
          <p:cNvPr id="4099" name="Rectangle 3"/>
          <p:cNvSpPr>
            <a:spLocks noGrp="1" noChangeArrowheads="1"/>
          </p:cNvSpPr>
          <p:nvPr>
            <p:ph idx="1"/>
          </p:nvPr>
        </p:nvSpPr>
        <p:spPr bwMode="auto">
          <a:xfrm>
            <a:off x="1752600" y="2743204"/>
            <a:ext cx="7086600" cy="3124196"/>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Char char="ü"/>
            </a:pPr>
            <a:r>
              <a:rPr lang="en-US" sz="2400" dirty="0">
                <a:solidFill>
                  <a:schemeClr val="bg1"/>
                </a:solidFill>
                <a:cs typeface="Arial" panose="020B0604020202020204" pitchFamily="34" charset="0"/>
              </a:rPr>
              <a:t>Business/tourist single entry visa</a:t>
            </a:r>
            <a:r>
              <a:rPr lang="vi-VN" sz="2400" dirty="0">
                <a:solidFill>
                  <a:schemeClr val="bg1"/>
                </a:solidFill>
                <a:cs typeface="Arial" panose="020B0604020202020204" pitchFamily="34" charset="0"/>
              </a:rPr>
              <a:t> </a:t>
            </a:r>
            <a:endParaRPr lang="en-US" sz="2400" dirty="0">
              <a:solidFill>
                <a:schemeClr val="bg1"/>
              </a:solidFill>
              <a:cs typeface="Arial" panose="020B0604020202020204" pitchFamily="34" charset="0"/>
            </a:endParaRPr>
          </a:p>
          <a:p>
            <a:pPr>
              <a:buFont typeface="Wingdings" pitchFamily="2" charset="2"/>
              <a:buChar char="ü"/>
            </a:pPr>
            <a:r>
              <a:rPr lang="en-US" sz="2400" dirty="0">
                <a:solidFill>
                  <a:schemeClr val="bg1"/>
                </a:solidFill>
                <a:cs typeface="Arial" panose="020B0604020202020204" pitchFamily="34" charset="0"/>
              </a:rPr>
              <a:t>Business/tourist multiple entry visa</a:t>
            </a:r>
          </a:p>
          <a:p>
            <a:pPr>
              <a:buFont typeface="Wingdings" pitchFamily="2" charset="2"/>
              <a:buChar char="ü"/>
            </a:pPr>
            <a:r>
              <a:rPr lang="en-US" sz="2400" dirty="0">
                <a:solidFill>
                  <a:schemeClr val="bg1"/>
                </a:solidFill>
                <a:cs typeface="Arial" panose="020B0604020202020204" pitchFamily="34" charset="0"/>
              </a:rPr>
              <a:t>Work permit</a:t>
            </a:r>
          </a:p>
          <a:p>
            <a:pPr>
              <a:buFont typeface="Wingdings" pitchFamily="2" charset="2"/>
              <a:buChar char="ü"/>
            </a:pPr>
            <a:r>
              <a:rPr lang="en-US" sz="2400" dirty="0">
                <a:solidFill>
                  <a:schemeClr val="bg1"/>
                </a:solidFill>
                <a:cs typeface="Arial" panose="020B0604020202020204" pitchFamily="34" charset="0"/>
              </a:rPr>
              <a:t>Temporary Residence Card</a:t>
            </a:r>
          </a:p>
          <a:p>
            <a:pPr>
              <a:buFont typeface="Wingdings" pitchFamily="2" charset="2"/>
              <a:buChar char="ü"/>
            </a:pPr>
            <a:r>
              <a:rPr lang="en-US" sz="2400" dirty="0">
                <a:solidFill>
                  <a:schemeClr val="bg1"/>
                </a:solidFill>
                <a:cs typeface="Arial" panose="020B0604020202020204" pitchFamily="34" charset="0"/>
              </a:rPr>
              <a:t>Those who aren’t required to get a work permit</a:t>
            </a:r>
          </a:p>
          <a:p>
            <a:pPr>
              <a:buFont typeface="Wingdings" pitchFamily="2" charset="2"/>
              <a:buChar char="ü"/>
            </a:pPr>
            <a:r>
              <a:rPr lang="en-US" sz="2400" dirty="0">
                <a:solidFill>
                  <a:schemeClr val="bg1"/>
                </a:solidFill>
              </a:rPr>
              <a:t>Consequences of working without work permit</a:t>
            </a:r>
            <a:endParaRPr lang="en-US" sz="2400" dirty="0">
              <a:solidFill>
                <a:schemeClr val="bg1"/>
              </a:solidFill>
              <a:cs typeface="Arial" panose="020B0604020202020204" pitchFamily="34" charset="0"/>
            </a:endParaRP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masterClrMapping/>
  </p:clrMapOvr>
  <p:transition spd="slow">
    <p:comb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52600" y="1420764"/>
            <a:ext cx="7315200" cy="9906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3200" dirty="0">
                <a:solidFill>
                  <a:schemeClr val="bg1"/>
                </a:solidFill>
              </a:rPr>
              <a:t>Business/tourist visas</a:t>
            </a:r>
          </a:p>
        </p:txBody>
      </p:sp>
      <p:sp>
        <p:nvSpPr>
          <p:cNvPr id="4099" name="Rectangle 3"/>
          <p:cNvSpPr>
            <a:spLocks noGrp="1" noChangeArrowheads="1"/>
          </p:cNvSpPr>
          <p:nvPr>
            <p:ph idx="1"/>
          </p:nvPr>
        </p:nvSpPr>
        <p:spPr bwMode="auto">
          <a:xfrm>
            <a:off x="1752600" y="2091816"/>
            <a:ext cx="7162800" cy="4613784"/>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Char char="ü"/>
            </a:pPr>
            <a:r>
              <a:rPr lang="en-US" sz="2000" dirty="0">
                <a:solidFill>
                  <a:schemeClr val="bg1"/>
                </a:solidFill>
              </a:rPr>
              <a:t>Visa can be multiple or single entry and its purpose can not be changed within the Vietnam territory</a:t>
            </a:r>
            <a:endParaRPr lang="en-US" sz="2000" dirty="0">
              <a:solidFill>
                <a:schemeClr val="bg1"/>
              </a:solidFill>
              <a:cs typeface="Arial" panose="020B0604020202020204" pitchFamily="34" charset="0"/>
            </a:endParaRPr>
          </a:p>
          <a:p>
            <a:pPr>
              <a:buFont typeface="Wingdings" pitchFamily="2" charset="2"/>
              <a:buChar char="ü"/>
            </a:pPr>
            <a:r>
              <a:rPr lang="en-US" sz="2000" dirty="0">
                <a:solidFill>
                  <a:schemeClr val="bg1"/>
                </a:solidFill>
                <a:cs typeface="Arial" panose="020B0604020202020204" pitchFamily="34" charset="0"/>
              </a:rPr>
              <a:t>Same process for both multiple and single entry:</a:t>
            </a:r>
          </a:p>
          <a:p>
            <a:pPr marL="693738" lvl="1" indent="-354013"/>
            <a:r>
              <a:rPr lang="en-US" sz="2000" dirty="0">
                <a:solidFill>
                  <a:schemeClr val="bg1"/>
                </a:solidFill>
              </a:rPr>
              <a:t>Visa on arrival</a:t>
            </a:r>
          </a:p>
          <a:p>
            <a:pPr marL="693738" lvl="1" indent="0">
              <a:buNone/>
            </a:pPr>
            <a:r>
              <a:rPr lang="en-US" sz="2000" dirty="0">
                <a:solidFill>
                  <a:schemeClr val="bg1"/>
                </a:solidFill>
              </a:rPr>
              <a:t>For this process you go through an online portal and they email the permission letter to you for presentation at the visa counter upon arrival at a Vietnamese airport</a:t>
            </a:r>
          </a:p>
          <a:p>
            <a:pPr marL="693738" lvl="1" indent="-354013"/>
            <a:r>
              <a:rPr lang="en-US" sz="2000" dirty="0">
                <a:solidFill>
                  <a:schemeClr val="bg1"/>
                </a:solidFill>
              </a:rPr>
              <a:t>Visa on application to the embassy or consulate</a:t>
            </a:r>
          </a:p>
          <a:p>
            <a:pPr marL="693738" lvl="1" indent="0">
              <a:buNone/>
            </a:pPr>
            <a:r>
              <a:rPr lang="en-US" sz="2000" dirty="0">
                <a:solidFill>
                  <a:schemeClr val="bg1"/>
                </a:solidFill>
              </a:rPr>
              <a:t>This involves sending the passport to the embassy or consulate or doing so in person</a:t>
            </a:r>
          </a:p>
          <a:p>
            <a:pPr marL="693738" lvl="1" indent="-354013"/>
            <a:r>
              <a:rPr lang="en-US" sz="2000" dirty="0">
                <a:solidFill>
                  <a:schemeClr val="bg1"/>
                </a:solidFill>
              </a:rPr>
              <a:t>Visa through a third party provider</a:t>
            </a:r>
          </a:p>
          <a:p>
            <a:pPr marL="693738" lvl="1" indent="0">
              <a:buNone/>
            </a:pPr>
            <a:r>
              <a:rPr lang="en-US" sz="2000" dirty="0">
                <a:solidFill>
                  <a:schemeClr val="bg1"/>
                </a:solidFill>
              </a:rPr>
              <a:t>This involves travel agents and other third parties who offer services of this nature</a:t>
            </a:r>
          </a:p>
          <a:p>
            <a:pPr marL="693738" lvl="1" indent="0">
              <a:buNone/>
            </a:pPr>
            <a:endParaRPr lang="en-US" sz="2200" dirty="0">
              <a:solidFill>
                <a:schemeClr val="bg1"/>
              </a:solidFill>
            </a:endParaRPr>
          </a:p>
          <a:p>
            <a:pPr marL="693738" lvl="1" indent="0">
              <a:buNone/>
            </a:pPr>
            <a:endParaRPr lang="en-US" sz="2200" dirty="0">
              <a:solidFill>
                <a:schemeClr val="bg1"/>
              </a:solidFill>
            </a:endParaRPr>
          </a:p>
          <a:p>
            <a:pPr marL="693738" lvl="1" indent="0">
              <a:buNone/>
            </a:pPr>
            <a:endParaRPr lang="en-US" sz="2400" dirty="0">
              <a:solidFill>
                <a:schemeClr val="bg1"/>
              </a:solidFill>
            </a:endParaRPr>
          </a:p>
          <a:p>
            <a:pPr marL="693738">
              <a:buFont typeface="Arial" panose="020B0604020202020204" pitchFamily="34" charset="0"/>
              <a:buChar char="‒"/>
            </a:pPr>
            <a:endParaRPr lang="en-US" sz="2000" dirty="0">
              <a:solidFill>
                <a:schemeClr val="bg1"/>
              </a:solidFill>
              <a:cs typeface="Arial" panose="020B0604020202020204" pitchFamily="34" charset="0"/>
            </a:endParaRPr>
          </a:p>
          <a:p>
            <a:pPr>
              <a:buFont typeface="Wingdings" pitchFamily="2" charset="2"/>
              <a:buChar char="ü"/>
            </a:pPr>
            <a:endParaRPr lang="en-US" sz="2100" dirty="0">
              <a:solidFill>
                <a:schemeClr val="bg1"/>
              </a:solidFill>
            </a:endParaRPr>
          </a:p>
          <a:p>
            <a:pPr>
              <a:spcBef>
                <a:spcPct val="5000"/>
              </a:spcBef>
              <a:spcAft>
                <a:spcPct val="5000"/>
              </a:spcAft>
              <a:buNone/>
            </a:pPr>
            <a:endParaRPr lang="en-US" sz="2400" dirty="0">
              <a:solidFill>
                <a:schemeClr val="bg1"/>
              </a:solidFill>
            </a:endParaRP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masterClrMapping/>
  </p:clrMapOvr>
  <p:transition spd="slow">
    <p:comb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52600" y="1671480"/>
            <a:ext cx="7315200" cy="990600"/>
          </a:xfrm>
          <a:noFill/>
          <a:ln>
            <a:miter lim="800000"/>
            <a:headEnd/>
            <a:tailEnd/>
          </a:ln>
        </p:spPr>
        <p:txBody>
          <a:bodyPr vert="horz" wrap="square" lIns="91440" tIns="45720" rIns="91440" bIns="45720" numCol="1" anchor="t" anchorCtr="0" compatLnSpc="1">
            <a:prstTxWarp prst="textNoShape">
              <a:avLst/>
            </a:prstTxWarp>
          </a:bodyPr>
          <a:lstStyle/>
          <a:p>
            <a:pPr algn="l"/>
            <a:r>
              <a:rPr lang="en-US" sz="3200" dirty="0">
                <a:solidFill>
                  <a:schemeClr val="bg1"/>
                </a:solidFill>
              </a:rPr>
              <a:t>And the law says. . .</a:t>
            </a:r>
          </a:p>
        </p:txBody>
      </p:sp>
      <p:sp>
        <p:nvSpPr>
          <p:cNvPr id="4099" name="Rectangle 3"/>
          <p:cNvSpPr>
            <a:spLocks noGrp="1" noChangeArrowheads="1"/>
          </p:cNvSpPr>
          <p:nvPr>
            <p:ph idx="1"/>
          </p:nvPr>
        </p:nvSpPr>
        <p:spPr bwMode="auto">
          <a:xfrm>
            <a:off x="1752600" y="2536704"/>
            <a:ext cx="7086600" cy="3510132"/>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Char char="ü"/>
            </a:pPr>
            <a:r>
              <a:rPr lang="en-US" sz="2400" dirty="0">
                <a:solidFill>
                  <a:schemeClr val="bg1"/>
                </a:solidFill>
              </a:rPr>
              <a:t>According to the current regulations, those in charge of projects and their spouses and families can obtain visas up to one year</a:t>
            </a:r>
            <a:endParaRPr lang="en-US" sz="2400" dirty="0">
              <a:solidFill>
                <a:schemeClr val="bg1"/>
              </a:solidFill>
              <a:cs typeface="Arial" panose="020B0604020202020204" pitchFamily="34" charset="0"/>
            </a:endParaRPr>
          </a:p>
          <a:p>
            <a:pPr>
              <a:buFont typeface="Wingdings" pitchFamily="2" charset="2"/>
              <a:buChar char="ü"/>
            </a:pPr>
            <a:r>
              <a:rPr lang="en-US" sz="2400" dirty="0">
                <a:solidFill>
                  <a:schemeClr val="bg1"/>
                </a:solidFill>
              </a:rPr>
              <a:t>Those in similar situations (the foreigner’ relatives), though lasting for less than six months will be treated similarly, can obtain visas up to six months </a:t>
            </a:r>
          </a:p>
          <a:p>
            <a:pPr>
              <a:buFont typeface="Wingdings" pitchFamily="2" charset="2"/>
              <a:buChar char="ü"/>
            </a:pPr>
            <a:r>
              <a:rPr lang="en-US" sz="2400" dirty="0">
                <a:solidFill>
                  <a:schemeClr val="bg1"/>
                </a:solidFill>
              </a:rPr>
              <a:t>Finally, those who are just visiting without a project or job are limited to 3 months.</a:t>
            </a: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masterClrMapping/>
  </p:clrMapOvr>
  <p:transition spd="slow">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52600" y="1671480"/>
            <a:ext cx="7315200" cy="759540"/>
          </a:xfrm>
          <a:noFill/>
          <a:ln>
            <a:miter lim="800000"/>
            <a:headEnd/>
            <a:tailEnd/>
          </a:ln>
        </p:spPr>
        <p:txBody>
          <a:bodyPr vert="horz" wrap="square" lIns="91440" tIns="45720" rIns="91440" bIns="45720" numCol="1" anchor="t" anchorCtr="0" compatLnSpc="1">
            <a:prstTxWarp prst="textNoShape">
              <a:avLst/>
            </a:prstTxWarp>
          </a:bodyPr>
          <a:lstStyle/>
          <a:p>
            <a:pPr algn="l">
              <a:buFontTx/>
              <a:buNone/>
            </a:pPr>
            <a:r>
              <a:rPr lang="en-US" sz="3200" dirty="0">
                <a:solidFill>
                  <a:schemeClr val="bg1"/>
                </a:solidFill>
              </a:rPr>
              <a:t>Business/tourist visas</a:t>
            </a:r>
            <a:endParaRPr lang="en-US" altLang="en-US" sz="3200" dirty="0">
              <a:solidFill>
                <a:schemeClr val="bg1"/>
              </a:solidFill>
            </a:endParaRP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
        <p:nvSpPr>
          <p:cNvPr id="11" name="Rectangle 3"/>
          <p:cNvSpPr>
            <a:spLocks noGrp="1" noChangeArrowheads="1"/>
          </p:cNvSpPr>
          <p:nvPr>
            <p:ph idx="1"/>
          </p:nvPr>
        </p:nvSpPr>
        <p:spPr bwMode="auto">
          <a:xfrm>
            <a:off x="1752600" y="2494944"/>
            <a:ext cx="7162800" cy="3969768"/>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anose="05000000000000000000" pitchFamily="2" charset="2"/>
              <a:buChar char="ü"/>
            </a:pPr>
            <a:r>
              <a:rPr lang="en-US" sz="2400" dirty="0">
                <a:solidFill>
                  <a:schemeClr val="bg1"/>
                </a:solidFill>
              </a:rPr>
              <a:t>Business visas are for individuals who are entering Vietnam for business purposes. This can be extended but the process is lengthy and usually requires expert assistance. This is normally a pretense to obtaining a work permit.</a:t>
            </a:r>
          </a:p>
          <a:p>
            <a:pPr>
              <a:buFont typeface="Wingdings" panose="05000000000000000000" pitchFamily="2" charset="2"/>
              <a:buChar char="ü"/>
            </a:pPr>
            <a:r>
              <a:rPr lang="en-US" sz="2400" dirty="0">
                <a:solidFill>
                  <a:schemeClr val="bg1"/>
                </a:solidFill>
              </a:rPr>
              <a:t>Tourist visas are simply that, for tourists. They are available from one to three months, and are also renewable, but here, to, it is better to go through a travel agent or someone with experience in the process.</a:t>
            </a:r>
          </a:p>
          <a:p>
            <a:pPr marL="0" indent="0">
              <a:buNone/>
            </a:pPr>
            <a:endParaRPr lang="en-US" altLang="en-US" sz="1650" dirty="0">
              <a:solidFill>
                <a:schemeClr val="bg1"/>
              </a:solidFill>
              <a:cs typeface="Arial" panose="020B0604020202020204" pitchFamily="34" charset="0"/>
            </a:endParaRPr>
          </a:p>
        </p:txBody>
      </p:sp>
    </p:spTree>
  </p:cSld>
  <p:clrMapOvr>
    <a:masterClrMapping/>
  </p:clrMapOvr>
  <p:transition spd="slow">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52600" y="1656732"/>
            <a:ext cx="7315200" cy="715296"/>
          </a:xfrm>
          <a:noFill/>
          <a:ln>
            <a:miter lim="800000"/>
            <a:headEnd/>
            <a:tailEnd/>
          </a:ln>
        </p:spPr>
        <p:txBody>
          <a:bodyPr vert="horz" wrap="square" lIns="91440" tIns="45720" rIns="91440" bIns="45720" numCol="1" anchor="t" anchorCtr="0" compatLnSpc="1">
            <a:prstTxWarp prst="textNoShape">
              <a:avLst/>
            </a:prstTxWarp>
          </a:bodyPr>
          <a:lstStyle/>
          <a:p>
            <a:pPr marL="0" indent="0" algn="l">
              <a:buFontTx/>
              <a:buNone/>
              <a:defRPr/>
            </a:pPr>
            <a:r>
              <a:rPr lang="en-US" sz="3200" dirty="0">
                <a:solidFill>
                  <a:schemeClr val="bg1"/>
                </a:solidFill>
              </a:rPr>
              <a:t>Work Permits</a:t>
            </a:r>
          </a:p>
        </p:txBody>
      </p:sp>
      <p:sp>
        <p:nvSpPr>
          <p:cNvPr id="4099" name="Rectangle 3"/>
          <p:cNvSpPr>
            <a:spLocks noGrp="1" noChangeArrowheads="1"/>
          </p:cNvSpPr>
          <p:nvPr>
            <p:ph idx="1"/>
          </p:nvPr>
        </p:nvSpPr>
        <p:spPr bwMode="auto">
          <a:xfrm>
            <a:off x="1752600" y="2403994"/>
            <a:ext cx="7162800" cy="4006644"/>
          </a:xfrm>
          <a:noFill/>
          <a:ln>
            <a:miter lim="800000"/>
            <a:headEnd/>
            <a:tailEnd/>
          </a:ln>
        </p:spPr>
        <p:txBody>
          <a:bodyPr vert="horz" wrap="square" lIns="91440" tIns="45720" rIns="91440" bIns="45720" numCol="1" anchor="t" anchorCtr="0" compatLnSpc="1">
            <a:prstTxWarp prst="textNoShape">
              <a:avLst/>
            </a:prstTxWarp>
          </a:bodyPr>
          <a:lstStyle/>
          <a:p>
            <a:pPr marL="0" indent="0">
              <a:buNone/>
            </a:pPr>
            <a:r>
              <a:rPr lang="en-US" sz="2300" i="1" dirty="0">
                <a:solidFill>
                  <a:schemeClr val="bg1"/>
                </a:solidFill>
              </a:rPr>
              <a:t>Conditions for obtaining work permit</a:t>
            </a:r>
            <a:r>
              <a:rPr lang="en-US" sz="2300" dirty="0">
                <a:solidFill>
                  <a:schemeClr val="bg1"/>
                </a:solidFill>
              </a:rPr>
              <a:t>:</a:t>
            </a:r>
          </a:p>
          <a:p>
            <a:pPr>
              <a:buFont typeface="Wingdings" panose="05000000000000000000" pitchFamily="2" charset="2"/>
              <a:buChar char="ü"/>
            </a:pPr>
            <a:r>
              <a:rPr lang="en-US" sz="2300" dirty="0">
                <a:solidFill>
                  <a:schemeClr val="bg1"/>
                </a:solidFill>
              </a:rPr>
              <a:t>Work Permits are required for workers who will be in Vietnam for more than three months</a:t>
            </a:r>
          </a:p>
          <a:p>
            <a:pPr marL="342900" lvl="1" indent="-342900">
              <a:buFont typeface="Wingdings" panose="05000000000000000000" pitchFamily="2" charset="2"/>
              <a:buChar char="ü"/>
            </a:pPr>
            <a:r>
              <a:rPr lang="en-US" sz="2300" dirty="0">
                <a:solidFill>
                  <a:schemeClr val="bg1"/>
                </a:solidFill>
              </a:rPr>
              <a:t>Applicants must be at least 18 years old</a:t>
            </a:r>
          </a:p>
          <a:p>
            <a:pPr marL="342900" lvl="1" indent="-342900">
              <a:buFont typeface="Wingdings" panose="05000000000000000000" pitchFamily="2" charset="2"/>
              <a:buChar char="ü"/>
            </a:pPr>
            <a:r>
              <a:rPr lang="en-US" sz="2300" dirty="0">
                <a:solidFill>
                  <a:schemeClr val="bg1"/>
                </a:solidFill>
              </a:rPr>
              <a:t>In good enough health to satisfy job requirements</a:t>
            </a:r>
          </a:p>
          <a:p>
            <a:pPr marL="342900" lvl="1" indent="-342900">
              <a:buFont typeface="Wingdings" panose="05000000000000000000" pitchFamily="2" charset="2"/>
              <a:buChar char="ü"/>
            </a:pPr>
            <a:r>
              <a:rPr lang="en-US" sz="2300" dirty="0">
                <a:solidFill>
                  <a:schemeClr val="bg1"/>
                </a:solidFill>
              </a:rPr>
              <a:t>A manager, executive director or expert with technical skills and knowledge necessary for the job</a:t>
            </a:r>
          </a:p>
          <a:p>
            <a:pPr marL="342900" lvl="1" indent="-342900">
              <a:buFont typeface="Wingdings" panose="05000000000000000000" pitchFamily="2" charset="2"/>
              <a:buChar char="ü"/>
            </a:pPr>
            <a:r>
              <a:rPr lang="en-US" sz="2300" dirty="0">
                <a:solidFill>
                  <a:schemeClr val="bg1"/>
                </a:solidFill>
              </a:rPr>
              <a:t>Not currently subject to criminal prosecution or sentence in Vietnam or overseas</a:t>
            </a:r>
            <a:endParaRPr lang="en-US" altLang="en-US" sz="2300" dirty="0">
              <a:solidFill>
                <a:schemeClr val="bg1"/>
              </a:solidFill>
              <a:cs typeface="Arial" panose="020B0604020202020204" pitchFamily="34" charset="0"/>
            </a:endParaRPr>
          </a:p>
          <a:p>
            <a:pPr marL="342900" lvl="1" indent="-342900">
              <a:buFont typeface="Wingdings" panose="05000000000000000000" pitchFamily="2" charset="2"/>
              <a:buChar char="ü"/>
            </a:pPr>
            <a:endParaRPr lang="en-US" sz="2000" dirty="0">
              <a:solidFill>
                <a:schemeClr val="bg1"/>
              </a:solidFill>
            </a:endParaRPr>
          </a:p>
          <a:p>
            <a:pPr marL="342900" lvl="1" indent="-342900">
              <a:buNone/>
            </a:pPr>
            <a:endParaRPr lang="en-US" sz="2000" dirty="0">
              <a:solidFill>
                <a:schemeClr val="bg1"/>
              </a:solidFill>
              <a:ea typeface="+mn-ea"/>
              <a:cs typeface="+mn-cs"/>
            </a:endParaRP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cSld>
  <p:clrMapOvr>
    <a:masterClrMapping/>
  </p:clrMapOvr>
  <p:transition spd="slow">
    <p:comb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752600" y="1627239"/>
            <a:ext cx="7315200" cy="715296"/>
          </a:xfrm>
          <a:noFill/>
          <a:ln>
            <a:miter lim="800000"/>
            <a:headEnd/>
            <a:tailEnd/>
          </a:ln>
        </p:spPr>
        <p:txBody>
          <a:bodyPr vert="horz" wrap="square" lIns="91440" tIns="45720" rIns="91440" bIns="45720" numCol="1" anchor="t" anchorCtr="0" compatLnSpc="1">
            <a:prstTxWarp prst="textNoShape">
              <a:avLst/>
            </a:prstTxWarp>
          </a:bodyPr>
          <a:lstStyle/>
          <a:p>
            <a:pPr marL="0" indent="0" algn="l">
              <a:buFontTx/>
              <a:buNone/>
              <a:defRPr/>
            </a:pPr>
            <a:r>
              <a:rPr lang="en-US" sz="3200" dirty="0">
                <a:solidFill>
                  <a:schemeClr val="bg1"/>
                </a:solidFill>
              </a:rPr>
              <a:t>Work Permits (Cont.)</a:t>
            </a:r>
          </a:p>
        </p:txBody>
      </p:sp>
      <p:sp>
        <p:nvSpPr>
          <p:cNvPr id="4099" name="Rectangle 3"/>
          <p:cNvSpPr>
            <a:spLocks noGrp="1" noChangeArrowheads="1"/>
          </p:cNvSpPr>
          <p:nvPr>
            <p:ph idx="1"/>
          </p:nvPr>
        </p:nvSpPr>
        <p:spPr bwMode="auto">
          <a:xfrm>
            <a:off x="1752600" y="2374499"/>
            <a:ext cx="7315200" cy="4301606"/>
          </a:xfrm>
          <a:noFill/>
          <a:ln>
            <a:miter lim="800000"/>
            <a:headEnd/>
            <a:tailEnd/>
          </a:ln>
        </p:spPr>
        <p:txBody>
          <a:bodyPr vert="horz" wrap="square" lIns="91440" tIns="45720" rIns="91440" bIns="45720" numCol="1" anchor="t" anchorCtr="0" compatLnSpc="1">
            <a:prstTxWarp prst="textNoShape">
              <a:avLst/>
            </a:prstTxWarp>
          </a:bodyPr>
          <a:lstStyle/>
          <a:p>
            <a:pPr marL="0" indent="0">
              <a:buNone/>
            </a:pPr>
            <a:r>
              <a:rPr lang="en-US" sz="2400" i="1" dirty="0">
                <a:solidFill>
                  <a:schemeClr val="bg1"/>
                </a:solidFill>
              </a:rPr>
              <a:t>Requirements for obtaining work permit:</a:t>
            </a:r>
          </a:p>
          <a:p>
            <a:pPr lvl="0">
              <a:buFont typeface="Wingdings" panose="05000000000000000000" pitchFamily="2" charset="2"/>
              <a:buChar char="ü"/>
            </a:pPr>
            <a:r>
              <a:rPr lang="en-CA" sz="2000" dirty="0">
                <a:solidFill>
                  <a:schemeClr val="bg1"/>
                </a:solidFill>
              </a:rPr>
              <a:t>For managerial or executive positions: he/she is required to have experience in managerial or executive position</a:t>
            </a:r>
            <a:endParaRPr lang="en-US" sz="2000" dirty="0">
              <a:solidFill>
                <a:schemeClr val="bg1"/>
              </a:solidFill>
            </a:endParaRPr>
          </a:p>
          <a:p>
            <a:pPr marL="342900" lvl="1" indent="-342900">
              <a:buFont typeface="Wingdings" pitchFamily="2" charset="2"/>
              <a:buChar char="ü"/>
            </a:pPr>
            <a:r>
              <a:rPr lang="en-US" sz="2000" dirty="0">
                <a:solidFill>
                  <a:schemeClr val="bg1"/>
                </a:solidFill>
              </a:rPr>
              <a:t>For expert positions: he/she is required to have a bachelor’s degree or higher and at least 3</a:t>
            </a:r>
            <a:r>
              <a:rPr lang="x-none" sz="2000" dirty="0">
                <a:solidFill>
                  <a:schemeClr val="bg1"/>
                </a:solidFill>
              </a:rPr>
              <a:t>  </a:t>
            </a:r>
            <a:r>
              <a:rPr lang="en-US" sz="2000" dirty="0">
                <a:solidFill>
                  <a:schemeClr val="bg1"/>
                </a:solidFill>
              </a:rPr>
              <a:t>years’ experience working in the specialty in which he/she was trained. The experience and training must be appropriate for the proposed position that the employee will fill in Vietnam</a:t>
            </a:r>
          </a:p>
          <a:p>
            <a:pPr marL="342900" lvl="1" indent="-342900">
              <a:buFont typeface="Wingdings" pitchFamily="2" charset="2"/>
              <a:buChar char="ü"/>
            </a:pPr>
            <a:r>
              <a:rPr lang="en-US" sz="2000" dirty="0">
                <a:solidFill>
                  <a:schemeClr val="bg1"/>
                </a:solidFill>
              </a:rPr>
              <a:t>For technical workers: he/she is required to have a certificate that proves the he/she has received at least 1 year of training in the technical field and at least 3 years’ experience working in the specialty in which he/she was trained</a:t>
            </a:r>
          </a:p>
          <a:p>
            <a:pPr marL="342900" lvl="1" indent="-342900">
              <a:buFont typeface="Wingdings" pitchFamily="2" charset="2"/>
              <a:buChar char="ü"/>
            </a:pPr>
            <a:endParaRPr lang="en-US" altLang="en-US" sz="1800" dirty="0">
              <a:solidFill>
                <a:schemeClr val="bg1"/>
              </a:solidFill>
              <a:cs typeface="Arial" panose="020B0604020202020204" pitchFamily="34" charset="0"/>
            </a:endParaRPr>
          </a:p>
          <a:p>
            <a:pPr marL="342900" lvl="1" indent="-342900">
              <a:buFont typeface="Wingdings" pitchFamily="2" charset="2"/>
              <a:buChar char="ü"/>
            </a:pPr>
            <a:endParaRPr lang="en-US" sz="2000" dirty="0">
              <a:solidFill>
                <a:schemeClr val="bg1"/>
              </a:solidFill>
            </a:endParaRPr>
          </a:p>
          <a:p>
            <a:pPr marL="342900" lvl="1" indent="-342900">
              <a:buNone/>
            </a:pPr>
            <a:endParaRPr lang="en-US" sz="2000" dirty="0">
              <a:solidFill>
                <a:schemeClr val="bg1"/>
              </a:solidFill>
              <a:ea typeface="+mn-ea"/>
              <a:cs typeface="+mn-cs"/>
            </a:endParaRPr>
          </a:p>
        </p:txBody>
      </p:sp>
      <p:pic>
        <p:nvPicPr>
          <p:cNvPr id="4100" name="Picture 4" descr="logo"/>
          <p:cNvPicPr>
            <a:picLocks noChangeAspect="1" noChangeArrowheads="1"/>
          </p:cNvPicPr>
          <p:nvPr/>
        </p:nvPicPr>
        <p:blipFill>
          <a:blip r:embed="rId3" cstate="print"/>
          <a:srcRect/>
          <a:stretch>
            <a:fillRect/>
          </a:stretch>
        </p:blipFill>
        <p:spPr bwMode="auto">
          <a:xfrm>
            <a:off x="1295400" y="457200"/>
            <a:ext cx="2057400" cy="447675"/>
          </a:xfrm>
          <a:prstGeom prst="rect">
            <a:avLst/>
          </a:prstGeom>
          <a:noFill/>
          <a:ln w="9525">
            <a:noFill/>
            <a:miter lim="800000"/>
            <a:headEnd/>
            <a:tailEnd/>
          </a:ln>
        </p:spPr>
      </p:pic>
      <p:sp>
        <p:nvSpPr>
          <p:cNvPr id="4102" name="Line 8"/>
          <p:cNvSpPr>
            <a:spLocks noChangeShapeType="1"/>
          </p:cNvSpPr>
          <p:nvPr/>
        </p:nvSpPr>
        <p:spPr bwMode="auto">
          <a:xfrm>
            <a:off x="4648200" y="6096000"/>
            <a:ext cx="0" cy="0"/>
          </a:xfrm>
          <a:prstGeom prst="line">
            <a:avLst/>
          </a:prstGeom>
          <a:noFill/>
          <a:ln w="9525">
            <a:solidFill>
              <a:schemeClr val="bg1"/>
            </a:solidFill>
            <a:round/>
            <a:headEnd/>
            <a:tailEnd/>
          </a:ln>
        </p:spPr>
        <p:txBody>
          <a:bodyPr/>
          <a:lstStyle/>
          <a:p>
            <a:endParaRPr lang="en-US" dirty="0"/>
          </a:p>
        </p:txBody>
      </p:sp>
    </p:spTree>
    <p:extLst>
      <p:ext uri="{BB962C8B-B14F-4D97-AF65-F5344CB8AC3E}">
        <p14:creationId xmlns:p14="http://schemas.microsoft.com/office/powerpoint/2010/main" val="4164372681"/>
      </p:ext>
    </p:extLst>
  </p:cSld>
  <p:clrMapOvr>
    <a:masterClrMapping/>
  </p:clrMapOvr>
  <p:transition spd="slow">
    <p:comb dir="vert"/>
  </p:transition>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oreign Investment in Consumer Credit Sector  Media Sectors - DTD - 231110">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Foreign Investment in Consumer Credit Sector  Media Sectors - DTD - 231110">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1253</TotalTime>
  <Words>1265</Words>
  <Application>Microsoft Office PowerPoint</Application>
  <PresentationFormat>On-screen Show (4:3)</PresentationFormat>
  <Paragraphs>141</Paragraphs>
  <Slides>17</Slides>
  <Notes>15</Notes>
  <HiddenSlides>0</HiddenSlides>
  <MMClips>0</MMClips>
  <ScaleCrop>false</ScaleCrop>
  <HeadingPairs>
    <vt:vector size="6" baseType="variant">
      <vt:variant>
        <vt:lpstr>Fonts Used</vt:lpstr>
      </vt:variant>
      <vt:variant>
        <vt:i4>2</vt:i4>
      </vt:variant>
      <vt:variant>
        <vt:lpstr>Theme</vt:lpstr>
      </vt:variant>
      <vt:variant>
        <vt:i4>7</vt:i4>
      </vt:variant>
      <vt:variant>
        <vt:lpstr>Slide Titles</vt:lpstr>
      </vt:variant>
      <vt:variant>
        <vt:i4>17</vt:i4>
      </vt:variant>
    </vt:vector>
  </HeadingPairs>
  <TitlesOfParts>
    <vt:vector size="26" baseType="lpstr">
      <vt:lpstr>Arial</vt:lpstr>
      <vt:lpstr>Wingdings</vt:lpstr>
      <vt:lpstr>Custom Design</vt:lpstr>
      <vt:lpstr>1_Default Design</vt:lpstr>
      <vt:lpstr>Foreign Investment in Consumer Credit Sector  Media Sectors - DTD - 231110</vt:lpstr>
      <vt:lpstr>2_Default Design</vt:lpstr>
      <vt:lpstr>1_Foreign Investment in Consumer Credit Sector  Media Sectors - DTD - 231110</vt:lpstr>
      <vt:lpstr>3_Default Design</vt:lpstr>
      <vt:lpstr>4_Default Design</vt:lpstr>
      <vt:lpstr>PowerPoint Presentation</vt:lpstr>
      <vt:lpstr>PowerPoint Presentation</vt:lpstr>
      <vt:lpstr>Who cares?</vt:lpstr>
      <vt:lpstr>Immigration: the basics</vt:lpstr>
      <vt:lpstr>Business/tourist visas</vt:lpstr>
      <vt:lpstr>And the law says. . .</vt:lpstr>
      <vt:lpstr>Business/tourist visas</vt:lpstr>
      <vt:lpstr>Work Permits</vt:lpstr>
      <vt:lpstr>Work Permits (Cont.)</vt:lpstr>
      <vt:lpstr>Those who aren’t required to get a work permit</vt:lpstr>
      <vt:lpstr>Those who aren’t required to get a work permit (Cont.)</vt:lpstr>
      <vt:lpstr>Those who don’t need a work permit</vt:lpstr>
      <vt:lpstr>Consequences of working without work permit</vt:lpstr>
      <vt:lpstr>Temporary Residence Card</vt:lpstr>
      <vt:lpstr>The Bitter Truth</vt:lpstr>
      <vt:lpstr>PowerPoint Presentation</vt:lpstr>
      <vt:lpstr>PowerPoint Presentation</vt:lpstr>
    </vt:vector>
  </TitlesOfParts>
  <Company>TNHH AN DUC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duc.dang</dc:creator>
  <cp:lastModifiedBy>thuy.nguyen</cp:lastModifiedBy>
  <cp:revision>263</cp:revision>
  <cp:lastPrinted>2016-07-12T04:10:55Z</cp:lastPrinted>
  <dcterms:created xsi:type="dcterms:W3CDTF">2007-07-21T04:05:44Z</dcterms:created>
  <dcterms:modified xsi:type="dcterms:W3CDTF">2016-09-29T10:58:28Z</dcterms:modified>
</cp:coreProperties>
</file>